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package/2006/relationships/metadata/thumbnail" Target="docProps/thumbnail.jpeg"/><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handoutMaster" Target="handoutMasters/handout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ableStyles" Target="tableStyles.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image" Target="../media/image52.jpeg"/><Relationship Id="rId3" Type="http://schemas.openxmlformats.org/officeDocument/2006/relationships/tags" Target="../tags/tag44.xml"/><Relationship Id="rId4" Type="http://schemas.openxmlformats.org/officeDocument/2006/relationships/image" Target="../media/image53.jpeg"/><Relationship Id="rId5" Type="http://schemas.openxmlformats.org/officeDocument/2006/relationships/tags" Target="../tags/tag45.xml"/><Relationship Id="rId6" Type="http://schemas.openxmlformats.org/officeDocument/2006/relationships/image" Target="../media/image40.jpeg"/><Relationship Id="rId7" Type="http://schemas.openxmlformats.org/officeDocument/2006/relationships/tags" Target="../tags/tag46.xml"/><Relationship Id="rId8" Type="http://schemas.openxmlformats.org/officeDocument/2006/relationships/tags" Target="../tags/tag47.xml"/><Relationship Id="rId9"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tags" Target="../tags/tag50.xml"/><Relationship Id="rId6"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286000"/>
            <a:ext cx="10360152" cy="9144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周三项目汇报</a:t>
            </a:r>
          </a:p>
        </p:txBody>
      </p:sp>
      <p:sp>
        <p:nvSpPr>
          <p:cNvPr id="3" name="TextBox 2"/>
          <p:cNvSpPr txBox="1"/>
          <p:nvPr/>
        </p:nvSpPr>
        <p:spPr>
          <a:xfrm>
            <a:off x="914400" y="3474720"/>
            <a:ext cx="10360152" cy="731520"/>
          </a:xfrm>
          <a:prstGeom prst="rect">
            <a:avLst/>
          </a:prstGeom>
          <a:noFill/>
        </p:spPr>
        <p:txBody>
          <a:bodyPr wrap="none">
            <a:spAutoFit/>
          </a:bodyPr>
          <a:lstStyle/>
          <a:p>
            <a:pPr algn="ctr">
              <a:defRPr sz="2800">
                <a:solidFill>
                  <a:srgbClr val="595959"/>
                </a:solidFill>
                <a:latin typeface="WenQuanYi Zen Hei"/>
              </a:defRPr>
            </a:pPr>
            <a:r>
              <a:rPr>
                <a:latin typeface="WenQuanYi Zen Hei"/>
              </a:rPr>
              <a:t>胜达讯项目团队</a:t>
            </a:r>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286000"/>
            <a:ext cx="10360152" cy="9144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周三项目汇报</a:t>
            </a:r>
          </a:p>
        </p:txBody>
      </p:sp>
      <p:sp>
        <p:nvSpPr>
          <p:cNvPr id="3" name="TextBox 2"/>
          <p:cNvSpPr txBox="1"/>
          <p:nvPr/>
        </p:nvSpPr>
        <p:spPr>
          <a:xfrm>
            <a:off x="914400" y="3474720"/>
            <a:ext cx="10360152" cy="731520"/>
          </a:xfrm>
          <a:prstGeom prst="rect">
            <a:avLst/>
          </a:prstGeom>
          <a:noFill/>
        </p:spPr>
        <p:txBody>
          <a:bodyPr wrap="none">
            <a:spAutoFit/>
          </a:bodyPr>
          <a:lstStyle/>
          <a:p>
            <a:pPr algn="ctr">
              <a:defRPr sz="2800">
                <a:solidFill>
                  <a:srgbClr val="595959"/>
                </a:solidFill>
                <a:latin typeface="WenQuanYi Zen Hei"/>
              </a:defRPr>
            </a:pPr>
            <a:r>
              <a:rPr>
                <a:latin typeface="WenQuanYi Zen Hei"/>
              </a:rPr>
              <a:t>胜达讯项目团队</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系统性能分析：</a:t>
            </a:r>
          </a:p>
          <a:p>
            <a:pPr>
              <a:spcAft>
                <a:spcPts val="400"/>
              </a:spcAft>
              <a:defRPr sz="1400">
                <a:latin typeface="WenQuanYi Zen Hei"/>
              </a:defRPr>
            </a:pPr>
            <a:r>
              <a:rPr>
                <a:latin typeface="WenQuanYi Zen Hei"/>
              </a:rPr>
              <a:t>• 响应时间：平均&lt;500ms，95分位&lt;1s</a:t>
            </a:r>
          </a:p>
          <a:p>
            <a:pPr>
              <a:spcAft>
                <a:spcPts val="400"/>
              </a:spcAft>
              <a:defRPr sz="1400">
                <a:latin typeface="WenQuanYi Zen Hei"/>
              </a:defRPr>
            </a:pPr>
            <a:r>
              <a:rPr>
                <a:latin typeface="WenQuanYi Zen Hei"/>
              </a:rPr>
              <a:t>• 并发能力：支持1000+并发用户</a:t>
            </a:r>
          </a:p>
          <a:p>
            <a:pPr>
              <a:spcAft>
                <a:spcPts val="400"/>
              </a:spcAft>
              <a:defRPr sz="1400">
                <a:latin typeface="WenQuanYi Zen Hei"/>
              </a:defRPr>
            </a:pPr>
            <a:r>
              <a:rPr>
                <a:latin typeface="WenQuanYi Zen Hei"/>
              </a:rPr>
              <a:t>• 资源使用：CPU&lt;60%，内存&lt;70%</a:t>
            </a:r>
          </a:p>
          <a:p>
            <a:pPr>
              <a:spcAft>
                <a:spcPts val="400"/>
              </a:spcAft>
              <a:defRPr sz="1400">
                <a:latin typeface="WenQuanYi Zen Hei"/>
              </a:defRPr>
            </a:pPr>
            <a:r>
              <a:rPr>
                <a:latin typeface="WenQuanYi Zen Hei"/>
              </a:rPr>
              <a:t>• 系统可用性：&gt;99.5%</a:t>
            </a:r>
          </a:p>
          <a:p>
            <a:pPr>
              <a:spcAft>
                <a:spcPts val="400"/>
              </a:spcAft>
              <a:defRPr sz="1400">
                <a:latin typeface="WenQuanYi Zen Hei"/>
              </a:defRPr>
            </a:pPr>
          </a:p>
          <a:p>
            <a:pPr>
              <a:spcAft>
                <a:spcPts val="400"/>
              </a:spcAft>
              <a:defRPr sz="1400">
                <a:latin typeface="WenQuanYi Zen Hei"/>
              </a:defRPr>
            </a:pPr>
            <a:r>
              <a:rPr>
                <a:latin typeface="WenQuanYi Zen Hei"/>
              </a:rPr>
              <a:t>业务数据分析：</a:t>
            </a:r>
          </a:p>
          <a:p>
            <a:pPr>
              <a:spcAft>
                <a:spcPts val="400"/>
              </a:spcAft>
              <a:defRPr sz="1400">
                <a:latin typeface="WenQuanYi Zen Hei"/>
              </a:defRPr>
            </a:pPr>
            <a:r>
              <a:rPr>
                <a:latin typeface="WenQuanYi Zen Hei"/>
              </a:rPr>
              <a:t>• 用户行为分析报告</a:t>
            </a:r>
          </a:p>
          <a:p>
            <a:pPr>
              <a:spcAft>
                <a:spcPts val="400"/>
              </a:spcAft>
              <a:defRPr sz="1400">
                <a:latin typeface="WenQuanYi Zen Hei"/>
              </a:defRPr>
            </a:pPr>
            <a:r>
              <a:rPr>
                <a:latin typeface="WenQuanYi Zen Hei"/>
              </a:rPr>
              <a:t>• 业务流程效率提升30%+</a:t>
            </a:r>
          </a:p>
          <a:p>
            <a:pPr>
              <a:spcAft>
                <a:spcPts val="400"/>
              </a:spcAft>
              <a:defRPr sz="1400">
                <a:latin typeface="WenQuanYi Zen Hei"/>
              </a:defRPr>
            </a:pPr>
            <a:r>
              <a:rPr>
                <a:latin typeface="WenQuanYi Zen Hei"/>
              </a:rPr>
              <a:t>• 系统日均访问量统计</a:t>
            </a:r>
          </a:p>
          <a:p>
            <a:pPr>
              <a:spcAft>
                <a:spcPts val="400"/>
              </a:spcAft>
              <a:defRPr sz="1400">
                <a:latin typeface="WenQuanYi Zen Hei"/>
              </a:defRPr>
            </a:pPr>
            <a:r>
              <a:rPr>
                <a:latin typeface="WenQuanYi Zen Hei"/>
              </a:rPr>
              <a:t>• 核心功能使用率分析</a:t>
            </a:r>
          </a:p>
          <a:p>
            <a:pPr>
              <a:spcAft>
                <a:spcPts val="400"/>
              </a:spcAft>
              <a:defRPr sz="1400">
                <a:latin typeface="WenQuanYi Zen Hei"/>
              </a:defRPr>
            </a:pPr>
          </a:p>
          <a:p>
            <a:pPr>
              <a:spcAft>
                <a:spcPts val="400"/>
              </a:spcAft>
              <a:defRPr sz="1400">
                <a:latin typeface="WenQuanYi Zen Hei"/>
              </a:defRPr>
            </a:pPr>
            <a:r>
              <a:rPr>
                <a:latin typeface="WenQuanYi Zen Hei"/>
              </a:rPr>
              <a:t>质量分析报告：</a:t>
            </a:r>
          </a:p>
          <a:p>
            <a:pPr>
              <a:spcAft>
                <a:spcPts val="400"/>
              </a:spcAft>
              <a:defRPr sz="1400">
                <a:latin typeface="WenQuanYi Zen Hei"/>
              </a:defRPr>
            </a:pPr>
            <a:r>
              <a:rPr>
                <a:latin typeface="WenQuanYi Zen Hei"/>
              </a:rPr>
              <a:t>• Bug统计：已修复98%以上</a:t>
            </a:r>
          </a:p>
          <a:p>
            <a:pPr>
              <a:spcAft>
                <a:spcPts val="400"/>
              </a:spcAft>
              <a:defRPr sz="1400">
                <a:latin typeface="WenQuanYi Zen Hei"/>
              </a:defRPr>
            </a:pPr>
            <a:r>
              <a:rPr>
                <a:latin typeface="WenQuanYi Zen Hei"/>
              </a:rPr>
              <a:t>• 代码质量：代码覆盖率&gt;80%</a:t>
            </a:r>
          </a:p>
          <a:p>
            <a:pPr>
              <a:spcAft>
                <a:spcPts val="400"/>
              </a:spcAft>
              <a:defRPr sz="1400">
                <a:latin typeface="WenQuanYi Zen Hei"/>
              </a:defRPr>
            </a:pPr>
            <a:r>
              <a:rPr>
                <a:latin typeface="WenQuanYi Zen Hei"/>
              </a:rPr>
              <a:t>• 安全扫描：无高危漏洞</a:t>
            </a:r>
          </a:p>
          <a:p>
            <a:pPr>
              <a:spcAft>
                <a:spcPts val="400"/>
              </a:spcAft>
              <a:defRPr sz="1400">
                <a:latin typeface="WenQuanYi Zen Hei"/>
              </a:defRPr>
            </a:pPr>
          </a:p>
          <a:p>
            <a:pPr>
              <a:spcAft>
                <a:spcPts val="400"/>
              </a:spcAft>
              <a:defRPr sz="1400">
                <a:latin typeface="WenQuanYi Zen Hei"/>
              </a:defRPr>
            </a:pPr>
            <a:r>
              <a:rPr>
                <a:latin typeface="WenQuanYi Zen Hei"/>
              </a:rPr>
              <a:t>优化建议：</a:t>
            </a:r>
          </a:p>
          <a:p>
            <a:pPr>
              <a:spcAft>
                <a:spcPts val="400"/>
              </a:spcAft>
              <a:defRPr sz="1400">
                <a:latin typeface="WenQuanYi Zen Hei"/>
              </a:defRPr>
            </a:pPr>
            <a:r>
              <a:rPr>
                <a:latin typeface="WenQuanYi Zen Hei"/>
              </a:rPr>
              <a:t>• 后续功能扩展规划</a:t>
            </a:r>
          </a:p>
          <a:p>
            <a:pPr>
              <a:spcAft>
                <a:spcPts val="400"/>
              </a:spcAft>
              <a:defRPr sz="1400">
                <a:latin typeface="WenQuanYi Zen Hei"/>
              </a:defRPr>
            </a:pPr>
            <a:r>
              <a:rPr>
                <a:latin typeface="WenQuanYi Zen Hei"/>
              </a:rPr>
              <a:t>• 性能持续优化方案</a:t>
            </a:r>
          </a:p>
          <a:p>
            <a:pPr>
              <a:spcAft>
                <a:spcPts val="400"/>
              </a:spcAft>
              <a:defRPr sz="1400">
                <a:latin typeface="WenQuanYi Zen Hei"/>
              </a:defRPr>
            </a:pPr>
            <a:r>
              <a:rPr>
                <a:latin typeface="WenQuanYi Zen Hei"/>
              </a:rPr>
              <a:t>• 用户体验改进建议</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系统性能分析：</a:t>
            </a:r>
          </a:p>
          <a:p>
            <a:pPr>
              <a:spcAft>
                <a:spcPts val="400"/>
              </a:spcAft>
              <a:defRPr sz="1400">
                <a:latin typeface="WenQuanYi Zen Hei"/>
              </a:defRPr>
            </a:pPr>
            <a:r>
              <a:rPr>
                <a:latin typeface="WenQuanYi Zen Hei"/>
              </a:rPr>
              <a:t>• 响应时间：平均&lt;500ms，95分位&lt;1s</a:t>
            </a:r>
          </a:p>
          <a:p>
            <a:pPr>
              <a:spcAft>
                <a:spcPts val="400"/>
              </a:spcAft>
              <a:defRPr sz="1400">
                <a:latin typeface="WenQuanYi Zen Hei"/>
              </a:defRPr>
            </a:pPr>
            <a:r>
              <a:rPr>
                <a:latin typeface="WenQuanYi Zen Hei"/>
              </a:rPr>
              <a:t>• 并发能力：支持1000+并发用户</a:t>
            </a:r>
          </a:p>
          <a:p>
            <a:pPr>
              <a:spcAft>
                <a:spcPts val="400"/>
              </a:spcAft>
              <a:defRPr sz="1400">
                <a:latin typeface="WenQuanYi Zen Hei"/>
              </a:defRPr>
            </a:pPr>
            <a:r>
              <a:rPr>
                <a:latin typeface="WenQuanYi Zen Hei"/>
              </a:rPr>
              <a:t>• 资源使用：CPU&lt;60%，内存&lt;70%</a:t>
            </a:r>
          </a:p>
          <a:p>
            <a:pPr>
              <a:spcAft>
                <a:spcPts val="400"/>
              </a:spcAft>
              <a:defRPr sz="1400">
                <a:latin typeface="WenQuanYi Zen Hei"/>
              </a:defRPr>
            </a:pPr>
            <a:r>
              <a:rPr>
                <a:latin typeface="WenQuanYi Zen Hei"/>
              </a:rPr>
              <a:t>• 系统可用性：&gt;99.5%</a:t>
            </a:r>
          </a:p>
          <a:p>
            <a:pPr>
              <a:spcAft>
                <a:spcPts val="400"/>
              </a:spcAft>
              <a:defRPr sz="1400">
                <a:latin typeface="WenQuanYi Zen Hei"/>
              </a:defRPr>
            </a:pPr>
          </a:p>
          <a:p>
            <a:pPr>
              <a:spcAft>
                <a:spcPts val="400"/>
              </a:spcAft>
              <a:defRPr sz="1400">
                <a:latin typeface="WenQuanYi Zen Hei"/>
              </a:defRPr>
            </a:pPr>
            <a:r>
              <a:rPr>
                <a:latin typeface="WenQuanYi Zen Hei"/>
              </a:rPr>
              <a:t>业务数据分析：</a:t>
            </a:r>
          </a:p>
          <a:p>
            <a:pPr>
              <a:spcAft>
                <a:spcPts val="400"/>
              </a:spcAft>
              <a:defRPr sz="1400">
                <a:latin typeface="WenQuanYi Zen Hei"/>
              </a:defRPr>
            </a:pPr>
            <a:r>
              <a:rPr>
                <a:latin typeface="WenQuanYi Zen Hei"/>
              </a:rPr>
              <a:t>• 用户行为分析报告</a:t>
            </a:r>
          </a:p>
          <a:p>
            <a:pPr>
              <a:spcAft>
                <a:spcPts val="400"/>
              </a:spcAft>
              <a:defRPr sz="1400">
                <a:latin typeface="WenQuanYi Zen Hei"/>
              </a:defRPr>
            </a:pPr>
            <a:r>
              <a:rPr>
                <a:latin typeface="WenQuanYi Zen Hei"/>
              </a:rPr>
              <a:t>• 业务流程效率提升30%+</a:t>
            </a:r>
          </a:p>
          <a:p>
            <a:pPr>
              <a:spcAft>
                <a:spcPts val="400"/>
              </a:spcAft>
              <a:defRPr sz="1400">
                <a:latin typeface="WenQuanYi Zen Hei"/>
              </a:defRPr>
            </a:pPr>
            <a:r>
              <a:rPr>
                <a:latin typeface="WenQuanYi Zen Hei"/>
              </a:rPr>
              <a:t>• 系统日均访问量统计</a:t>
            </a:r>
          </a:p>
          <a:p>
            <a:pPr>
              <a:spcAft>
                <a:spcPts val="400"/>
              </a:spcAft>
              <a:defRPr sz="1400">
                <a:latin typeface="WenQuanYi Zen Hei"/>
              </a:defRPr>
            </a:pPr>
            <a:r>
              <a:rPr>
                <a:latin typeface="WenQuanYi Zen Hei"/>
              </a:rPr>
              <a:t>• 核心功能使用率分析</a:t>
            </a:r>
          </a:p>
          <a:p>
            <a:pPr>
              <a:spcAft>
                <a:spcPts val="400"/>
              </a:spcAft>
              <a:defRPr sz="1400">
                <a:latin typeface="WenQuanYi Zen Hei"/>
              </a:defRPr>
            </a:pPr>
          </a:p>
          <a:p>
            <a:pPr>
              <a:spcAft>
                <a:spcPts val="400"/>
              </a:spcAft>
              <a:defRPr sz="1400">
                <a:latin typeface="WenQuanYi Zen Hei"/>
              </a:defRPr>
            </a:pPr>
            <a:r>
              <a:rPr>
                <a:latin typeface="WenQuanYi Zen Hei"/>
              </a:rPr>
              <a:t>质量分析报告：</a:t>
            </a:r>
          </a:p>
          <a:p>
            <a:pPr>
              <a:spcAft>
                <a:spcPts val="400"/>
              </a:spcAft>
              <a:defRPr sz="1400">
                <a:latin typeface="WenQuanYi Zen Hei"/>
              </a:defRPr>
            </a:pPr>
            <a:r>
              <a:rPr>
                <a:latin typeface="WenQuanYi Zen Hei"/>
              </a:rPr>
              <a:t>• Bug统计：已修复98%以上</a:t>
            </a:r>
          </a:p>
          <a:p>
            <a:pPr>
              <a:spcAft>
                <a:spcPts val="400"/>
              </a:spcAft>
              <a:defRPr sz="1400">
                <a:latin typeface="WenQuanYi Zen Hei"/>
              </a:defRPr>
            </a:pPr>
            <a:r>
              <a:rPr>
                <a:latin typeface="WenQuanYi Zen Hei"/>
              </a:rPr>
              <a:t>• 代码质量：代码覆盖率&gt;80%</a:t>
            </a:r>
          </a:p>
          <a:p>
            <a:pPr>
              <a:spcAft>
                <a:spcPts val="400"/>
              </a:spcAft>
              <a:defRPr sz="1400">
                <a:latin typeface="WenQuanYi Zen Hei"/>
              </a:defRPr>
            </a:pPr>
            <a:r>
              <a:rPr>
                <a:latin typeface="WenQuanYi Zen Hei"/>
              </a:rPr>
              <a:t>• 安全扫描：无高危漏洞</a:t>
            </a:r>
          </a:p>
          <a:p>
            <a:pPr>
              <a:spcAft>
                <a:spcPts val="400"/>
              </a:spcAft>
              <a:defRPr sz="1400">
                <a:latin typeface="WenQuanYi Zen Hei"/>
              </a:defRPr>
            </a:pPr>
          </a:p>
          <a:p>
            <a:pPr>
              <a:spcAft>
                <a:spcPts val="400"/>
              </a:spcAft>
              <a:defRPr sz="1400">
                <a:latin typeface="WenQuanYi Zen Hei"/>
              </a:defRPr>
            </a:pPr>
            <a:r>
              <a:rPr>
                <a:latin typeface="WenQuanYi Zen Hei"/>
              </a:rPr>
              <a:t>优化建议：</a:t>
            </a:r>
          </a:p>
          <a:p>
            <a:pPr>
              <a:spcAft>
                <a:spcPts val="400"/>
              </a:spcAft>
              <a:defRPr sz="1400">
                <a:latin typeface="WenQuanYi Zen Hei"/>
              </a:defRPr>
            </a:pPr>
            <a:r>
              <a:rPr>
                <a:latin typeface="WenQuanYi Zen Hei"/>
              </a:rPr>
              <a:t>• 后续功能扩展规划</a:t>
            </a:r>
          </a:p>
          <a:p>
            <a:pPr>
              <a:spcAft>
                <a:spcPts val="400"/>
              </a:spcAft>
              <a:defRPr sz="1400">
                <a:latin typeface="WenQuanYi Zen Hei"/>
              </a:defRPr>
            </a:pPr>
            <a:r>
              <a:rPr>
                <a:latin typeface="WenQuanYi Zen Hei"/>
              </a:rPr>
              <a:t>• 性能持续优化方案</a:t>
            </a:r>
          </a:p>
          <a:p>
            <a:pPr>
              <a:spcAft>
                <a:spcPts val="400"/>
              </a:spcAft>
              <a:defRPr sz="1400">
                <a:latin typeface="WenQuanYi Zen Hei"/>
              </a:defRPr>
            </a:pPr>
            <a:r>
              <a:rPr>
                <a:latin typeface="WenQuanYi Zen Hei"/>
              </a:rPr>
              <a:t>• 用户体验改进建议</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验收准备工作</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验收文档准备</a:t>
            </a:r>
          </a:p>
          <a:p>
            <a:pPr>
              <a:spcAft>
                <a:spcPts val="400"/>
              </a:spcAft>
              <a:defRPr sz="1400">
                <a:latin typeface="WenQuanYi Zen Hei"/>
              </a:defRPr>
            </a:pPr>
            <a:r>
              <a:rPr>
                <a:latin typeface="WenQuanYi Zen Hei"/>
              </a:rPr>
              <a:t>• 项目验收申请报告</a:t>
            </a:r>
          </a:p>
          <a:p>
            <a:pPr>
              <a:spcAft>
                <a:spcPts val="400"/>
              </a:spcAft>
              <a:defRPr sz="1400">
                <a:latin typeface="WenQuanYi Zen Hei"/>
              </a:defRPr>
            </a:pPr>
            <a:r>
              <a:rPr>
                <a:latin typeface="WenQuanYi Zen Hei"/>
              </a:rPr>
              <a:t>• 项目总结报告</a:t>
            </a:r>
          </a:p>
          <a:p>
            <a:pPr>
              <a:spcAft>
                <a:spcPts val="400"/>
              </a:spcAft>
              <a:defRPr sz="1400">
                <a:latin typeface="WenQuanYi Zen Hei"/>
              </a:defRPr>
            </a:pPr>
            <a:r>
              <a:rPr>
                <a:latin typeface="WenQuanYi Zen Hei"/>
              </a:rPr>
              <a:t>• 系统测试报告汇总</a:t>
            </a:r>
          </a:p>
          <a:p>
            <a:pPr>
              <a:spcAft>
                <a:spcPts val="400"/>
              </a:spcAft>
              <a:defRPr sz="1400">
                <a:latin typeface="WenQuanYi Zen Hei"/>
              </a:defRPr>
            </a:pPr>
            <a:r>
              <a:rPr>
                <a:latin typeface="WenQuanYi Zen Hei"/>
              </a:rPr>
              <a:t>• 用户验收测试（UAT）报告</a:t>
            </a:r>
          </a:p>
          <a:p>
            <a:pPr>
              <a:spcAft>
                <a:spcPts val="400"/>
              </a:spcAft>
              <a:defRPr sz="1400">
                <a:latin typeface="WenQuanYi Zen Hei"/>
              </a:defRPr>
            </a:pPr>
            <a:r>
              <a:rPr>
                <a:latin typeface="WenQuanYi Zen Hei"/>
              </a:rPr>
              <a:t>• 项目变更记录清单</a:t>
            </a:r>
          </a:p>
          <a:p>
            <a:pPr>
              <a:spcAft>
                <a:spcPts val="400"/>
              </a:spcAft>
              <a:defRPr sz="1400">
                <a:latin typeface="WenQuanYi Zen Hei"/>
              </a:defRPr>
            </a:pPr>
            <a:r>
              <a:rPr>
                <a:latin typeface="WenQuanYi Zen Hei"/>
              </a:rPr>
              <a:t>• 问题跟踪与解决记录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验收环境准备</a:t>
            </a:r>
          </a:p>
          <a:p>
            <a:pPr>
              <a:spcAft>
                <a:spcPts val="400"/>
              </a:spcAft>
              <a:defRPr sz="1400">
                <a:latin typeface="WenQuanYi Zen Hei"/>
              </a:defRPr>
            </a:pPr>
            <a:r>
              <a:rPr>
                <a:latin typeface="WenQuanYi Zen Hei"/>
              </a:rPr>
              <a:t>• 验收测试环境搭建完成</a:t>
            </a:r>
          </a:p>
          <a:p>
            <a:pPr>
              <a:spcAft>
                <a:spcPts val="400"/>
              </a:spcAft>
              <a:defRPr sz="1400">
                <a:latin typeface="WenQuanYi Zen Hei"/>
              </a:defRPr>
            </a:pPr>
            <a:r>
              <a:rPr>
                <a:latin typeface="WenQuanYi Zen Hei"/>
              </a:rPr>
              <a:t>• 验收数据准备与脱敏</a:t>
            </a:r>
          </a:p>
          <a:p>
            <a:pPr>
              <a:spcAft>
                <a:spcPts val="400"/>
              </a:spcAft>
              <a:defRPr sz="1400">
                <a:latin typeface="WenQuanYi Zen Hei"/>
              </a:defRPr>
            </a:pPr>
            <a:r>
              <a:rPr>
                <a:latin typeface="WenQuanYi Zen Hei"/>
              </a:rPr>
              <a:t>• 验收演示脚本编写</a:t>
            </a:r>
          </a:p>
          <a:p>
            <a:pPr>
              <a:spcAft>
                <a:spcPts val="400"/>
              </a:spcAft>
              <a:defRPr sz="1400">
                <a:latin typeface="WenQuanYi Zen Hei"/>
              </a:defRPr>
            </a:pPr>
            <a:r>
              <a:rPr>
                <a:latin typeface="WenQuanYi Zen Hei"/>
              </a:rPr>
              <a:t>• 验收团队人员组织</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验收标准</a:t>
            </a:r>
          </a:p>
          <a:p>
            <a:pPr>
              <a:spcAft>
                <a:spcPts val="400"/>
              </a:spcAft>
              <a:defRPr sz="1400">
                <a:latin typeface="WenQuanYi Zen Hei"/>
              </a:defRPr>
            </a:pPr>
            <a:r>
              <a:rPr>
                <a:latin typeface="WenQuanYi Zen Hei"/>
              </a:rPr>
              <a:t>• 功能完整性达标（100%）</a:t>
            </a:r>
          </a:p>
          <a:p>
            <a:pPr>
              <a:spcAft>
                <a:spcPts val="400"/>
              </a:spcAft>
              <a:defRPr sz="1400">
                <a:latin typeface="WenQuanYi Zen Hei"/>
              </a:defRPr>
            </a:pPr>
            <a:r>
              <a:rPr>
                <a:latin typeface="WenQuanYi Zen Hei"/>
              </a:rPr>
              <a:t>• 性能指标达标（满足SLA要求）</a:t>
            </a:r>
          </a:p>
          <a:p>
            <a:pPr>
              <a:spcAft>
                <a:spcPts val="400"/>
              </a:spcAft>
              <a:defRPr sz="1400">
                <a:latin typeface="WenQuanYi Zen Hei"/>
              </a:defRPr>
            </a:pPr>
            <a:r>
              <a:rPr>
                <a:latin typeface="WenQuanYi Zen Hei"/>
              </a:rPr>
              <a:t>• 安全性评估通过</a:t>
            </a:r>
          </a:p>
          <a:p>
            <a:pPr>
              <a:spcAft>
                <a:spcPts val="400"/>
              </a:spcAft>
              <a:defRPr sz="1400">
                <a:latin typeface="WenQuanYi Zen Hei"/>
              </a:defRPr>
            </a:pPr>
            <a:r>
              <a:rPr>
                <a:latin typeface="WenQuanYi Zen Hei"/>
              </a:rPr>
              <a:t>• 文档完整性达标</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验收准备工作</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验收文档准备</a:t>
            </a:r>
          </a:p>
          <a:p>
            <a:pPr>
              <a:spcAft>
                <a:spcPts val="400"/>
              </a:spcAft>
              <a:defRPr sz="1400">
                <a:latin typeface="WenQuanYi Zen Hei"/>
              </a:defRPr>
            </a:pPr>
            <a:r>
              <a:rPr>
                <a:latin typeface="WenQuanYi Zen Hei"/>
              </a:rPr>
              <a:t>• 项目验收申请报告</a:t>
            </a:r>
          </a:p>
          <a:p>
            <a:pPr>
              <a:spcAft>
                <a:spcPts val="400"/>
              </a:spcAft>
              <a:defRPr sz="1400">
                <a:latin typeface="WenQuanYi Zen Hei"/>
              </a:defRPr>
            </a:pPr>
            <a:r>
              <a:rPr>
                <a:latin typeface="WenQuanYi Zen Hei"/>
              </a:rPr>
              <a:t>• 项目总结报告</a:t>
            </a:r>
          </a:p>
          <a:p>
            <a:pPr>
              <a:spcAft>
                <a:spcPts val="400"/>
              </a:spcAft>
              <a:defRPr sz="1400">
                <a:latin typeface="WenQuanYi Zen Hei"/>
              </a:defRPr>
            </a:pPr>
            <a:r>
              <a:rPr>
                <a:latin typeface="WenQuanYi Zen Hei"/>
              </a:rPr>
              <a:t>• 系统测试报告汇总</a:t>
            </a:r>
          </a:p>
          <a:p>
            <a:pPr>
              <a:spcAft>
                <a:spcPts val="400"/>
              </a:spcAft>
              <a:defRPr sz="1400">
                <a:latin typeface="WenQuanYi Zen Hei"/>
              </a:defRPr>
            </a:pPr>
            <a:r>
              <a:rPr>
                <a:latin typeface="WenQuanYi Zen Hei"/>
              </a:rPr>
              <a:t>• 用户验收测试（UAT）报告</a:t>
            </a:r>
          </a:p>
          <a:p>
            <a:pPr>
              <a:spcAft>
                <a:spcPts val="400"/>
              </a:spcAft>
              <a:defRPr sz="1400">
                <a:latin typeface="WenQuanYi Zen Hei"/>
              </a:defRPr>
            </a:pPr>
            <a:r>
              <a:rPr>
                <a:latin typeface="WenQuanYi Zen Hei"/>
              </a:rPr>
              <a:t>• 项目变更记录清单</a:t>
            </a:r>
          </a:p>
          <a:p>
            <a:pPr>
              <a:spcAft>
                <a:spcPts val="400"/>
              </a:spcAft>
              <a:defRPr sz="1400">
                <a:latin typeface="WenQuanYi Zen Hei"/>
              </a:defRPr>
            </a:pPr>
            <a:r>
              <a:rPr>
                <a:latin typeface="WenQuanYi Zen Hei"/>
              </a:rPr>
              <a:t>• 问题跟踪与解决记录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验收环境准备</a:t>
            </a:r>
          </a:p>
          <a:p>
            <a:pPr>
              <a:spcAft>
                <a:spcPts val="400"/>
              </a:spcAft>
              <a:defRPr sz="1400">
                <a:latin typeface="WenQuanYi Zen Hei"/>
              </a:defRPr>
            </a:pPr>
            <a:r>
              <a:rPr>
                <a:latin typeface="WenQuanYi Zen Hei"/>
              </a:rPr>
              <a:t>• 验收测试环境搭建完成</a:t>
            </a:r>
          </a:p>
          <a:p>
            <a:pPr>
              <a:spcAft>
                <a:spcPts val="400"/>
              </a:spcAft>
              <a:defRPr sz="1400">
                <a:latin typeface="WenQuanYi Zen Hei"/>
              </a:defRPr>
            </a:pPr>
            <a:r>
              <a:rPr>
                <a:latin typeface="WenQuanYi Zen Hei"/>
              </a:rPr>
              <a:t>• 验收数据准备与脱敏</a:t>
            </a:r>
          </a:p>
          <a:p>
            <a:pPr>
              <a:spcAft>
                <a:spcPts val="400"/>
              </a:spcAft>
              <a:defRPr sz="1400">
                <a:latin typeface="WenQuanYi Zen Hei"/>
              </a:defRPr>
            </a:pPr>
            <a:r>
              <a:rPr>
                <a:latin typeface="WenQuanYi Zen Hei"/>
              </a:rPr>
              <a:t>• 验收演示脚本编写</a:t>
            </a:r>
          </a:p>
          <a:p>
            <a:pPr>
              <a:spcAft>
                <a:spcPts val="400"/>
              </a:spcAft>
              <a:defRPr sz="1400">
                <a:latin typeface="WenQuanYi Zen Hei"/>
              </a:defRPr>
            </a:pPr>
            <a:r>
              <a:rPr>
                <a:latin typeface="WenQuanYi Zen Hei"/>
              </a:rPr>
              <a:t>• 验收团队人员组织</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验收标准</a:t>
            </a:r>
          </a:p>
          <a:p>
            <a:pPr>
              <a:spcAft>
                <a:spcPts val="400"/>
              </a:spcAft>
              <a:defRPr sz="1400">
                <a:latin typeface="WenQuanYi Zen Hei"/>
              </a:defRPr>
            </a:pPr>
            <a:r>
              <a:rPr>
                <a:latin typeface="WenQuanYi Zen Hei"/>
              </a:rPr>
              <a:t>• 功能完整性达标（100%）</a:t>
            </a:r>
          </a:p>
          <a:p>
            <a:pPr>
              <a:spcAft>
                <a:spcPts val="400"/>
              </a:spcAft>
              <a:defRPr sz="1400">
                <a:latin typeface="WenQuanYi Zen Hei"/>
              </a:defRPr>
            </a:pPr>
            <a:r>
              <a:rPr>
                <a:latin typeface="WenQuanYi Zen Hei"/>
              </a:rPr>
              <a:t>• 性能指标达标（满足SLA要求）</a:t>
            </a:r>
          </a:p>
          <a:p>
            <a:pPr>
              <a:spcAft>
                <a:spcPts val="400"/>
              </a:spcAft>
              <a:defRPr sz="1400">
                <a:latin typeface="WenQuanYi Zen Hei"/>
              </a:defRPr>
            </a:pPr>
            <a:r>
              <a:rPr>
                <a:latin typeface="WenQuanYi Zen Hei"/>
              </a:rPr>
              <a:t>• 安全性评估通过</a:t>
            </a:r>
          </a:p>
          <a:p>
            <a:pPr>
              <a:spcAft>
                <a:spcPts val="400"/>
              </a:spcAft>
              <a:defRPr sz="1400">
                <a:latin typeface="WenQuanYi Zen Hei"/>
              </a:defRPr>
            </a:pPr>
            <a:r>
              <a:rPr>
                <a:latin typeface="WenQuanYi Zen Hei"/>
              </a:rPr>
              <a:t>• 文档完整性达标</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300">
                <a:latin typeface="WenQuanYi Zen Hei"/>
              </a:defRPr>
            </a:pPr>
            <a:r>
              <a:rPr>
                <a:latin typeface="WenQuanYi Zen Hei"/>
              </a:rPr>
              <a:t>验收内容</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1. 功能验收</a:t>
            </a:r>
          </a:p>
          <a:p>
            <a:pPr>
              <a:spcAft>
                <a:spcPts val="300"/>
              </a:spcAft>
              <a:defRPr sz="1300">
                <a:latin typeface="WenQuanYi Zen Hei"/>
              </a:defRPr>
            </a:pPr>
            <a:r>
              <a:rPr>
                <a:latin typeface="WenQuanYi Zen Hei"/>
              </a:rPr>
              <a:t>• 核心业务功能验证</a:t>
            </a:r>
          </a:p>
          <a:p>
            <a:pPr>
              <a:spcAft>
                <a:spcPts val="300"/>
              </a:spcAft>
              <a:defRPr sz="1300">
                <a:latin typeface="WenQuanYi Zen Hei"/>
              </a:defRPr>
            </a:pPr>
            <a:r>
              <a:rPr>
                <a:latin typeface="WenQuanYi Zen Hei"/>
              </a:rPr>
              <a:t>• 用户权限管理验证</a:t>
            </a:r>
          </a:p>
          <a:p>
            <a:pPr>
              <a:spcAft>
                <a:spcPts val="300"/>
              </a:spcAft>
              <a:defRPr sz="1300">
                <a:latin typeface="WenQuanYi Zen Hei"/>
              </a:defRPr>
            </a:pPr>
            <a:r>
              <a:rPr>
                <a:latin typeface="WenQuanYi Zen Hei"/>
              </a:rPr>
              <a:t>• 数据处理准确性验证</a:t>
            </a:r>
          </a:p>
          <a:p>
            <a:pPr>
              <a:spcAft>
                <a:spcPts val="300"/>
              </a:spcAft>
              <a:defRPr sz="1300">
                <a:latin typeface="WenQuanYi Zen Hei"/>
              </a:defRPr>
            </a:pPr>
            <a:r>
              <a:rPr>
                <a:latin typeface="WenQuanYi Zen Hei"/>
              </a:rPr>
              <a:t>• 异常处理机制验证</a:t>
            </a:r>
          </a:p>
          <a:p>
            <a:pPr>
              <a:spcAft>
                <a:spcPts val="300"/>
              </a:spcAft>
              <a:defRPr sz="1300">
                <a:latin typeface="WenQuanYi Zen Hei"/>
              </a:defRPr>
            </a:pPr>
            <a:r>
              <a:rPr>
                <a:latin typeface="WenQuanYi Zen Hei"/>
              </a:rPr>
              <a:t>• 系统集成接口验证</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2. 性能验收</a:t>
            </a:r>
          </a:p>
          <a:p>
            <a:pPr>
              <a:spcAft>
                <a:spcPts val="300"/>
              </a:spcAft>
              <a:defRPr sz="1300">
                <a:latin typeface="WenQuanYi Zen Hei"/>
              </a:defRPr>
            </a:pPr>
            <a:r>
              <a:rPr>
                <a:latin typeface="WenQuanYi Zen Hei"/>
              </a:rPr>
              <a:t>• 响应时间测试</a:t>
            </a:r>
          </a:p>
          <a:p>
            <a:pPr>
              <a:spcAft>
                <a:spcPts val="300"/>
              </a:spcAft>
              <a:defRPr sz="1300">
                <a:latin typeface="WenQuanYi Zen Hei"/>
              </a:defRPr>
            </a:pPr>
            <a:r>
              <a:rPr>
                <a:latin typeface="WenQuanYi Zen Hei"/>
              </a:rPr>
              <a:t>• 并发压力测试</a:t>
            </a:r>
          </a:p>
          <a:p>
            <a:pPr>
              <a:spcAft>
                <a:spcPts val="300"/>
              </a:spcAft>
              <a:defRPr sz="1300">
                <a:latin typeface="WenQuanYi Zen Hei"/>
              </a:defRPr>
            </a:pPr>
            <a:r>
              <a:rPr>
                <a:latin typeface="WenQuanYi Zen Hei"/>
              </a:rPr>
              <a:t>• 大数据量处理测试</a:t>
            </a:r>
          </a:p>
          <a:p>
            <a:pPr>
              <a:spcAft>
                <a:spcPts val="300"/>
              </a:spcAft>
              <a:defRPr sz="1300">
                <a:latin typeface="WenQuanYi Zen Hei"/>
              </a:defRPr>
            </a:pPr>
            <a:r>
              <a:rPr>
                <a:latin typeface="WenQuanYi Zen Hei"/>
              </a:rPr>
              <a:t>• 长时间稳定性测试</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3. 安全性验收</a:t>
            </a:r>
          </a:p>
          <a:p>
            <a:pPr>
              <a:spcAft>
                <a:spcPts val="300"/>
              </a:spcAft>
              <a:defRPr sz="1300">
                <a:latin typeface="WenQuanYi Zen Hei"/>
              </a:defRPr>
            </a:pPr>
            <a:r>
              <a:rPr>
                <a:latin typeface="WenQuanYi Zen Hei"/>
              </a:rPr>
              <a:t>• 身份认证与授权</a:t>
            </a:r>
          </a:p>
          <a:p>
            <a:pPr>
              <a:spcAft>
                <a:spcPts val="300"/>
              </a:spcAft>
              <a:defRPr sz="1300">
                <a:latin typeface="WenQuanYi Zen Hei"/>
              </a:defRPr>
            </a:pPr>
            <a:r>
              <a:rPr>
                <a:latin typeface="WenQuanYi Zen Hei"/>
              </a:rPr>
              <a:t>• 数据加密传输</a:t>
            </a:r>
          </a:p>
          <a:p>
            <a:pPr>
              <a:spcAft>
                <a:spcPts val="300"/>
              </a:spcAft>
              <a:defRPr sz="1300">
                <a:latin typeface="WenQuanYi Zen Hei"/>
              </a:defRPr>
            </a:pPr>
            <a:r>
              <a:rPr>
                <a:latin typeface="WenQuanYi Zen Hei"/>
              </a:rPr>
              <a:t>• SQL注入防护</a:t>
            </a:r>
          </a:p>
          <a:p>
            <a:pPr>
              <a:spcAft>
                <a:spcPts val="300"/>
              </a:spcAft>
              <a:defRPr sz="1300">
                <a:latin typeface="WenQuanYi Zen Hei"/>
              </a:defRPr>
            </a:pPr>
            <a:r>
              <a:rPr>
                <a:latin typeface="WenQuanYi Zen Hei"/>
              </a:rPr>
              <a:t>• XSS攻击防护</a:t>
            </a:r>
          </a:p>
          <a:p>
            <a:pPr>
              <a:spcAft>
                <a:spcPts val="300"/>
              </a:spcAft>
              <a:defRPr sz="1300">
                <a:latin typeface="WenQuanYi Zen Hei"/>
              </a:defRPr>
            </a:pPr>
            <a:r>
              <a:rPr>
                <a:latin typeface="WenQuanYi Zen Hei"/>
              </a:rPr>
              <a:t>• 敏感信息保护</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4. 易用性验收</a:t>
            </a:r>
          </a:p>
          <a:p>
            <a:pPr>
              <a:spcAft>
                <a:spcPts val="300"/>
              </a:spcAft>
              <a:defRPr sz="1300">
                <a:latin typeface="WenQuanYi Zen Hei"/>
              </a:defRPr>
            </a:pPr>
            <a:r>
              <a:rPr>
                <a:latin typeface="WenQuanYi Zen Hei"/>
              </a:rPr>
              <a:t>• 用户界面友好性</a:t>
            </a:r>
          </a:p>
          <a:p>
            <a:pPr>
              <a:spcAft>
                <a:spcPts val="300"/>
              </a:spcAft>
              <a:defRPr sz="1300">
                <a:latin typeface="WenQuanYi Zen Hei"/>
              </a:defRPr>
            </a:pPr>
            <a:r>
              <a:rPr>
                <a:latin typeface="WenQuanYi Zen Hei"/>
              </a:rPr>
              <a:t>• 操作流畅度</a:t>
            </a:r>
          </a:p>
          <a:p>
            <a:pPr>
              <a:spcAft>
                <a:spcPts val="300"/>
              </a:spcAft>
              <a:defRPr sz="1300">
                <a:latin typeface="WenQuanYi Zen Hei"/>
              </a:defRPr>
            </a:pPr>
            <a:r>
              <a:rPr>
                <a:latin typeface="WenQuanYi Zen Hei"/>
              </a:rPr>
              <a:t>• 帮助文档完整性</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300"/>
              </a:spcAft>
              <a:defRPr sz="1300">
                <a:latin typeface="WenQuanYi Zen Hei"/>
              </a:defRPr>
            </a:pPr>
            <a:r>
              <a:rPr>
                <a:latin typeface="WenQuanYi Zen Hei"/>
              </a:rPr>
              <a:t>验收内容</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1. 功能验收</a:t>
            </a:r>
          </a:p>
          <a:p>
            <a:pPr>
              <a:spcAft>
                <a:spcPts val="300"/>
              </a:spcAft>
              <a:defRPr sz="1300">
                <a:latin typeface="WenQuanYi Zen Hei"/>
              </a:defRPr>
            </a:pPr>
            <a:r>
              <a:rPr>
                <a:latin typeface="WenQuanYi Zen Hei"/>
              </a:rPr>
              <a:t>• 核心业务功能验证</a:t>
            </a:r>
          </a:p>
          <a:p>
            <a:pPr>
              <a:spcAft>
                <a:spcPts val="300"/>
              </a:spcAft>
              <a:defRPr sz="1300">
                <a:latin typeface="WenQuanYi Zen Hei"/>
              </a:defRPr>
            </a:pPr>
            <a:r>
              <a:rPr>
                <a:latin typeface="WenQuanYi Zen Hei"/>
              </a:rPr>
              <a:t>• 用户权限管理验证</a:t>
            </a:r>
          </a:p>
          <a:p>
            <a:pPr>
              <a:spcAft>
                <a:spcPts val="300"/>
              </a:spcAft>
              <a:defRPr sz="1300">
                <a:latin typeface="WenQuanYi Zen Hei"/>
              </a:defRPr>
            </a:pPr>
            <a:r>
              <a:rPr>
                <a:latin typeface="WenQuanYi Zen Hei"/>
              </a:rPr>
              <a:t>• 数据处理准确性验证</a:t>
            </a:r>
          </a:p>
          <a:p>
            <a:pPr>
              <a:spcAft>
                <a:spcPts val="300"/>
              </a:spcAft>
              <a:defRPr sz="1300">
                <a:latin typeface="WenQuanYi Zen Hei"/>
              </a:defRPr>
            </a:pPr>
            <a:r>
              <a:rPr>
                <a:latin typeface="WenQuanYi Zen Hei"/>
              </a:rPr>
              <a:t>• 异常处理机制验证</a:t>
            </a:r>
          </a:p>
          <a:p>
            <a:pPr>
              <a:spcAft>
                <a:spcPts val="300"/>
              </a:spcAft>
              <a:defRPr sz="1300">
                <a:latin typeface="WenQuanYi Zen Hei"/>
              </a:defRPr>
            </a:pPr>
            <a:r>
              <a:rPr>
                <a:latin typeface="WenQuanYi Zen Hei"/>
              </a:rPr>
              <a:t>• 系统集成接口验证</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2. 性能验收</a:t>
            </a:r>
          </a:p>
          <a:p>
            <a:pPr>
              <a:spcAft>
                <a:spcPts val="300"/>
              </a:spcAft>
              <a:defRPr sz="1300">
                <a:latin typeface="WenQuanYi Zen Hei"/>
              </a:defRPr>
            </a:pPr>
            <a:r>
              <a:rPr>
                <a:latin typeface="WenQuanYi Zen Hei"/>
              </a:rPr>
              <a:t>• 响应时间测试</a:t>
            </a:r>
          </a:p>
          <a:p>
            <a:pPr>
              <a:spcAft>
                <a:spcPts val="300"/>
              </a:spcAft>
              <a:defRPr sz="1300">
                <a:latin typeface="WenQuanYi Zen Hei"/>
              </a:defRPr>
            </a:pPr>
            <a:r>
              <a:rPr>
                <a:latin typeface="WenQuanYi Zen Hei"/>
              </a:rPr>
              <a:t>• 并发压力测试</a:t>
            </a:r>
          </a:p>
          <a:p>
            <a:pPr>
              <a:spcAft>
                <a:spcPts val="300"/>
              </a:spcAft>
              <a:defRPr sz="1300">
                <a:latin typeface="WenQuanYi Zen Hei"/>
              </a:defRPr>
            </a:pPr>
            <a:r>
              <a:rPr>
                <a:latin typeface="WenQuanYi Zen Hei"/>
              </a:rPr>
              <a:t>• 大数据量处理测试</a:t>
            </a:r>
          </a:p>
          <a:p>
            <a:pPr>
              <a:spcAft>
                <a:spcPts val="300"/>
              </a:spcAft>
              <a:defRPr sz="1300">
                <a:latin typeface="WenQuanYi Zen Hei"/>
              </a:defRPr>
            </a:pPr>
            <a:r>
              <a:rPr>
                <a:latin typeface="WenQuanYi Zen Hei"/>
              </a:rPr>
              <a:t>• 长时间稳定性测试</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3. 安全性验收</a:t>
            </a:r>
          </a:p>
          <a:p>
            <a:pPr>
              <a:spcAft>
                <a:spcPts val="300"/>
              </a:spcAft>
              <a:defRPr sz="1300">
                <a:latin typeface="WenQuanYi Zen Hei"/>
              </a:defRPr>
            </a:pPr>
            <a:r>
              <a:rPr>
                <a:latin typeface="WenQuanYi Zen Hei"/>
              </a:rPr>
              <a:t>• 身份认证与授权</a:t>
            </a:r>
          </a:p>
          <a:p>
            <a:pPr>
              <a:spcAft>
                <a:spcPts val="300"/>
              </a:spcAft>
              <a:defRPr sz="1300">
                <a:latin typeface="WenQuanYi Zen Hei"/>
              </a:defRPr>
            </a:pPr>
            <a:r>
              <a:rPr>
                <a:latin typeface="WenQuanYi Zen Hei"/>
              </a:rPr>
              <a:t>• 数据加密传输</a:t>
            </a:r>
          </a:p>
          <a:p>
            <a:pPr>
              <a:spcAft>
                <a:spcPts val="300"/>
              </a:spcAft>
              <a:defRPr sz="1300">
                <a:latin typeface="WenQuanYi Zen Hei"/>
              </a:defRPr>
            </a:pPr>
            <a:r>
              <a:rPr>
                <a:latin typeface="WenQuanYi Zen Hei"/>
              </a:rPr>
              <a:t>• SQL注入防护</a:t>
            </a:r>
          </a:p>
          <a:p>
            <a:pPr>
              <a:spcAft>
                <a:spcPts val="300"/>
              </a:spcAft>
              <a:defRPr sz="1300">
                <a:latin typeface="WenQuanYi Zen Hei"/>
              </a:defRPr>
            </a:pPr>
            <a:r>
              <a:rPr>
                <a:latin typeface="WenQuanYi Zen Hei"/>
              </a:rPr>
              <a:t>• XSS攻击防护</a:t>
            </a:r>
          </a:p>
          <a:p>
            <a:pPr>
              <a:spcAft>
                <a:spcPts val="300"/>
              </a:spcAft>
              <a:defRPr sz="1300">
                <a:latin typeface="WenQuanYi Zen Hei"/>
              </a:defRPr>
            </a:pPr>
            <a:r>
              <a:rPr>
                <a:latin typeface="WenQuanYi Zen Hei"/>
              </a:rPr>
              <a:t>• 敏感信息保护</a:t>
            </a:r>
          </a:p>
          <a:p>
            <a:pPr>
              <a:spcAft>
                <a:spcPts val="300"/>
              </a:spcAft>
              <a:defRPr sz="1300">
                <a:latin typeface="WenQuanYi Zen Hei"/>
              </a:defRPr>
            </a:pPr>
          </a:p>
          <a:p>
            <a:pPr>
              <a:spcAft>
                <a:spcPts val="300"/>
              </a:spcAft>
              <a:defRPr sz="1500" b="1">
                <a:solidFill>
                  <a:srgbClr val="0046A0"/>
                </a:solidFill>
                <a:latin typeface="WenQuanYi Zen Hei"/>
              </a:defRPr>
            </a:pPr>
            <a:r>
              <a:rPr>
                <a:latin typeface="WenQuanYi Zen Hei"/>
              </a:rPr>
              <a:t>4. 易用性验收</a:t>
            </a:r>
          </a:p>
          <a:p>
            <a:pPr>
              <a:spcAft>
                <a:spcPts val="300"/>
              </a:spcAft>
              <a:defRPr sz="1300">
                <a:latin typeface="WenQuanYi Zen Hei"/>
              </a:defRPr>
            </a:pPr>
            <a:r>
              <a:rPr>
                <a:latin typeface="WenQuanYi Zen Hei"/>
              </a:rPr>
              <a:t>• 用户界面友好性</a:t>
            </a:r>
          </a:p>
          <a:p>
            <a:pPr>
              <a:spcAft>
                <a:spcPts val="300"/>
              </a:spcAft>
              <a:defRPr sz="1300">
                <a:latin typeface="WenQuanYi Zen Hei"/>
              </a:defRPr>
            </a:pPr>
            <a:r>
              <a:rPr>
                <a:latin typeface="WenQuanYi Zen Hei"/>
              </a:rPr>
              <a:t>• 操作流畅度</a:t>
            </a:r>
          </a:p>
          <a:p>
            <a:pPr>
              <a:spcAft>
                <a:spcPts val="300"/>
              </a:spcAft>
              <a:defRPr sz="1300">
                <a:latin typeface="WenQuanYi Zen Hei"/>
              </a:defRPr>
            </a:pPr>
            <a:r>
              <a:rPr>
                <a:latin typeface="WenQuanYi Zen Hei"/>
              </a:rPr>
              <a:t>• 帮助文档完整性</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验收计划与时间安排</a:t>
            </a:r>
          </a:p>
          <a:p>
            <a:pPr>
              <a:spcAft>
                <a:spcPts val="400"/>
              </a:spcAft>
              <a:defRPr sz="1400">
                <a:latin typeface="WenQuanYi Zen Hei"/>
              </a:defRPr>
            </a:pPr>
          </a:p>
          <a:p>
            <a:pPr>
              <a:spcAft>
                <a:spcPts val="400"/>
              </a:spcAft>
              <a:defRPr sz="1400">
                <a:latin typeface="WenQuanYi Zen Hei"/>
              </a:defRPr>
            </a:pPr>
            <a:r>
              <a:rPr>
                <a:latin typeface="WenQuanYi Zen Hei"/>
              </a:rPr>
              <a:t>第一阶段：内部验收（第1周）</a:t>
            </a:r>
          </a:p>
          <a:p>
            <a:pPr>
              <a:spcAft>
                <a:spcPts val="400"/>
              </a:spcAft>
              <a:defRPr sz="1400">
                <a:latin typeface="WenQuanYi Zen Hei"/>
              </a:defRPr>
            </a:pPr>
            <a:r>
              <a:rPr>
                <a:latin typeface="WenQuanYi Zen Hei"/>
              </a:rPr>
              <a:t>• 开发团队自测完成</a:t>
            </a:r>
          </a:p>
          <a:p>
            <a:pPr>
              <a:spcAft>
                <a:spcPts val="400"/>
              </a:spcAft>
              <a:defRPr sz="1400">
                <a:latin typeface="WenQuanYi Zen Hei"/>
              </a:defRPr>
            </a:pPr>
            <a:r>
              <a:rPr>
                <a:latin typeface="WenQuanYi Zen Hei"/>
              </a:rPr>
              <a:t>• 测试团队全面测试</a:t>
            </a:r>
          </a:p>
          <a:p>
            <a:pPr>
              <a:spcAft>
                <a:spcPts val="400"/>
              </a:spcAft>
              <a:defRPr sz="1400">
                <a:latin typeface="WenQuanYi Zen Hei"/>
              </a:defRPr>
            </a:pPr>
            <a:r>
              <a:rPr>
                <a:latin typeface="WenQuanYi Zen Hei"/>
              </a:rPr>
              <a:t>• 问题修复与回归测试</a:t>
            </a:r>
          </a:p>
          <a:p>
            <a:pPr>
              <a:spcAft>
                <a:spcPts val="400"/>
              </a:spcAft>
              <a:defRPr sz="1400">
                <a:latin typeface="WenQuanYi Zen Hei"/>
              </a:defRPr>
            </a:pPr>
          </a:p>
          <a:p>
            <a:pPr>
              <a:spcAft>
                <a:spcPts val="400"/>
              </a:spcAft>
              <a:defRPr sz="1400">
                <a:latin typeface="WenQuanYi Zen Hei"/>
              </a:defRPr>
            </a:pPr>
            <a:r>
              <a:rPr>
                <a:latin typeface="WenQuanYi Zen Hei"/>
              </a:rPr>
              <a:t>第二阶段：用户验收（第2-3周）</a:t>
            </a:r>
          </a:p>
          <a:p>
            <a:pPr>
              <a:spcAft>
                <a:spcPts val="400"/>
              </a:spcAft>
              <a:defRPr sz="1400">
                <a:latin typeface="WenQuanYi Zen Hei"/>
              </a:defRPr>
            </a:pPr>
            <a:r>
              <a:rPr>
                <a:latin typeface="WenQuanYi Zen Hei"/>
              </a:rPr>
              <a:t>• 用户代表参与UAT测试</a:t>
            </a:r>
          </a:p>
          <a:p>
            <a:pPr>
              <a:spcAft>
                <a:spcPts val="400"/>
              </a:spcAft>
              <a:defRPr sz="1400">
                <a:latin typeface="WenQuanYi Zen Hei"/>
              </a:defRPr>
            </a:pPr>
            <a:r>
              <a:rPr>
                <a:latin typeface="WenQuanYi Zen Hei"/>
              </a:rPr>
              <a:t>• 收集用户反馈意见</a:t>
            </a:r>
          </a:p>
          <a:p>
            <a:pPr>
              <a:spcAft>
                <a:spcPts val="400"/>
              </a:spcAft>
              <a:defRPr sz="1400">
                <a:latin typeface="WenQuanYi Zen Hei"/>
              </a:defRPr>
            </a:pPr>
            <a:r>
              <a:rPr>
                <a:latin typeface="WenQuanYi Zen Hei"/>
              </a:rPr>
              <a:t>• 优化调整与二次验证</a:t>
            </a:r>
          </a:p>
          <a:p>
            <a:pPr>
              <a:spcAft>
                <a:spcPts val="400"/>
              </a:spcAft>
              <a:defRPr sz="1400">
                <a:latin typeface="WenQuanYi Zen Hei"/>
              </a:defRPr>
            </a:pPr>
          </a:p>
          <a:p>
            <a:pPr>
              <a:spcAft>
                <a:spcPts val="400"/>
              </a:spcAft>
              <a:defRPr sz="1400">
                <a:latin typeface="WenQuanYi Zen Hei"/>
              </a:defRPr>
            </a:pPr>
            <a:r>
              <a:rPr>
                <a:latin typeface="WenQuanYi Zen Hei"/>
              </a:rPr>
              <a:t>第三阶段：正式验收（第4周）</a:t>
            </a:r>
          </a:p>
          <a:p>
            <a:pPr>
              <a:spcAft>
                <a:spcPts val="400"/>
              </a:spcAft>
              <a:defRPr sz="1400">
                <a:latin typeface="WenQuanYi Zen Hei"/>
              </a:defRPr>
            </a:pPr>
            <a:r>
              <a:rPr>
                <a:latin typeface="WenQuanYi Zen Hei"/>
              </a:rPr>
              <a:t>• 提交验收申请</a:t>
            </a:r>
          </a:p>
          <a:p>
            <a:pPr>
              <a:spcAft>
                <a:spcPts val="400"/>
              </a:spcAft>
              <a:defRPr sz="1400">
                <a:latin typeface="WenQuanYi Zen Hei"/>
              </a:defRPr>
            </a:pPr>
            <a:r>
              <a:rPr>
                <a:latin typeface="WenQuanYi Zen Hei"/>
              </a:rPr>
              <a:t>• 组织验收评审会</a:t>
            </a:r>
          </a:p>
          <a:p>
            <a:pPr>
              <a:spcAft>
                <a:spcPts val="400"/>
              </a:spcAft>
              <a:defRPr sz="1400">
                <a:latin typeface="WenQuanYi Zen Hei"/>
              </a:defRPr>
            </a:pPr>
            <a:r>
              <a:rPr>
                <a:latin typeface="WenQuanYi Zen Hei"/>
              </a:rPr>
              <a:t>• 现场演示与答辩</a:t>
            </a:r>
          </a:p>
          <a:p>
            <a:pPr>
              <a:spcAft>
                <a:spcPts val="400"/>
              </a:spcAft>
              <a:defRPr sz="1400">
                <a:latin typeface="WenQuanYi Zen Hei"/>
              </a:defRPr>
            </a:pPr>
            <a:r>
              <a:rPr>
                <a:latin typeface="WenQuanYi Zen Hei"/>
              </a:rPr>
              <a:t>• 验收专家组评审</a:t>
            </a:r>
          </a:p>
          <a:p>
            <a:pPr>
              <a:spcAft>
                <a:spcPts val="400"/>
              </a:spcAft>
              <a:defRPr sz="1400">
                <a:latin typeface="WenQuanYi Zen Hei"/>
              </a:defRPr>
            </a:pPr>
            <a:r>
              <a:rPr>
                <a:latin typeface="WenQuanYi Zen Hei"/>
              </a:rPr>
              <a:t>• 签署验收报告</a:t>
            </a:r>
          </a:p>
          <a:p>
            <a:pPr>
              <a:spcAft>
                <a:spcPts val="400"/>
              </a:spcAft>
              <a:defRPr sz="1400">
                <a:latin typeface="WenQuanYi Zen Hei"/>
              </a:defRPr>
            </a:pPr>
          </a:p>
          <a:p>
            <a:pPr>
              <a:spcAft>
                <a:spcPts val="400"/>
              </a:spcAft>
              <a:defRPr sz="1400">
                <a:latin typeface="WenQuanYi Zen Hei"/>
              </a:defRPr>
            </a:pPr>
            <a:r>
              <a:rPr>
                <a:latin typeface="WenQuanYi Zen Hei"/>
              </a:rPr>
              <a:t>验收通过标准：</a:t>
            </a:r>
          </a:p>
          <a:p>
            <a:pPr>
              <a:spcAft>
                <a:spcPts val="400"/>
              </a:spcAft>
              <a:defRPr sz="1400">
                <a:latin typeface="WenQuanYi Zen Hei"/>
              </a:defRPr>
            </a:pPr>
            <a:r>
              <a:rPr>
                <a:latin typeface="WenQuanYi Zen Hei"/>
              </a:rPr>
              <a:t>• 所有功能正常运行</a:t>
            </a:r>
          </a:p>
          <a:p>
            <a:pPr>
              <a:spcAft>
                <a:spcPts val="400"/>
              </a:spcAft>
              <a:defRPr sz="1400">
                <a:latin typeface="WenQuanYi Zen Hei"/>
              </a:defRPr>
            </a:pPr>
            <a:r>
              <a:rPr>
                <a:latin typeface="WenQuanYi Zen Hei"/>
              </a:rPr>
              <a:t>• 性能指标达到要求</a:t>
            </a:r>
          </a:p>
          <a:p>
            <a:pPr>
              <a:spcAft>
                <a:spcPts val="400"/>
              </a:spcAft>
              <a:defRPr sz="1400">
                <a:latin typeface="WenQuanYi Zen Hei"/>
              </a:defRPr>
            </a:pPr>
            <a:r>
              <a:rPr>
                <a:latin typeface="WenQuanYi Zen Hei"/>
              </a:rPr>
              <a:t>• 无遗留高危问题</a:t>
            </a:r>
          </a:p>
          <a:p>
            <a:pPr>
              <a:spcAft>
                <a:spcPts val="400"/>
              </a:spcAft>
              <a:defRPr sz="1400">
                <a:latin typeface="WenQuanYi Zen Hei"/>
              </a:defRPr>
            </a:pPr>
            <a:r>
              <a:rPr>
                <a:latin typeface="WenQuanYi Zen Hei"/>
              </a:rPr>
              <a:t>• 文档资料完整齐全</a:t>
            </a:r>
          </a:p>
          <a:p>
            <a:pPr>
              <a:spcAft>
                <a:spcPts val="400"/>
              </a:spcAft>
              <a:defRPr sz="1400">
                <a:latin typeface="WenQuanYi Zen Hei"/>
              </a:defRPr>
            </a:pPr>
            <a:r>
              <a:rPr>
                <a:latin typeface="WenQuanYi Zen Hei"/>
              </a:rPr>
              <a:t>• 验收专家组一致通过</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验收计划与时间安排</a:t>
            </a:r>
          </a:p>
          <a:p>
            <a:pPr>
              <a:spcAft>
                <a:spcPts val="400"/>
              </a:spcAft>
              <a:defRPr sz="1400">
                <a:latin typeface="WenQuanYi Zen Hei"/>
              </a:defRPr>
            </a:pPr>
          </a:p>
          <a:p>
            <a:pPr>
              <a:spcAft>
                <a:spcPts val="400"/>
              </a:spcAft>
              <a:defRPr sz="1400">
                <a:latin typeface="WenQuanYi Zen Hei"/>
              </a:defRPr>
            </a:pPr>
            <a:r>
              <a:rPr>
                <a:latin typeface="WenQuanYi Zen Hei"/>
              </a:rPr>
              <a:t>第一阶段：内部验收（第1周）</a:t>
            </a:r>
          </a:p>
          <a:p>
            <a:pPr>
              <a:spcAft>
                <a:spcPts val="400"/>
              </a:spcAft>
              <a:defRPr sz="1400">
                <a:latin typeface="WenQuanYi Zen Hei"/>
              </a:defRPr>
            </a:pPr>
            <a:r>
              <a:rPr>
                <a:latin typeface="WenQuanYi Zen Hei"/>
              </a:rPr>
              <a:t>• 开发团队自测完成</a:t>
            </a:r>
          </a:p>
          <a:p>
            <a:pPr>
              <a:spcAft>
                <a:spcPts val="400"/>
              </a:spcAft>
              <a:defRPr sz="1400">
                <a:latin typeface="WenQuanYi Zen Hei"/>
              </a:defRPr>
            </a:pPr>
            <a:r>
              <a:rPr>
                <a:latin typeface="WenQuanYi Zen Hei"/>
              </a:rPr>
              <a:t>• 测试团队全面测试</a:t>
            </a:r>
          </a:p>
          <a:p>
            <a:pPr>
              <a:spcAft>
                <a:spcPts val="400"/>
              </a:spcAft>
              <a:defRPr sz="1400">
                <a:latin typeface="WenQuanYi Zen Hei"/>
              </a:defRPr>
            </a:pPr>
            <a:r>
              <a:rPr>
                <a:latin typeface="WenQuanYi Zen Hei"/>
              </a:rPr>
              <a:t>• 问题修复与回归测试</a:t>
            </a:r>
          </a:p>
          <a:p>
            <a:pPr>
              <a:spcAft>
                <a:spcPts val="400"/>
              </a:spcAft>
              <a:defRPr sz="1400">
                <a:latin typeface="WenQuanYi Zen Hei"/>
              </a:defRPr>
            </a:pPr>
          </a:p>
          <a:p>
            <a:pPr>
              <a:spcAft>
                <a:spcPts val="400"/>
              </a:spcAft>
              <a:defRPr sz="1400">
                <a:latin typeface="WenQuanYi Zen Hei"/>
              </a:defRPr>
            </a:pPr>
            <a:r>
              <a:rPr>
                <a:latin typeface="WenQuanYi Zen Hei"/>
              </a:rPr>
              <a:t>第二阶段：用户验收（第2-3周）</a:t>
            </a:r>
          </a:p>
          <a:p>
            <a:pPr>
              <a:spcAft>
                <a:spcPts val="400"/>
              </a:spcAft>
              <a:defRPr sz="1400">
                <a:latin typeface="WenQuanYi Zen Hei"/>
              </a:defRPr>
            </a:pPr>
            <a:r>
              <a:rPr>
                <a:latin typeface="WenQuanYi Zen Hei"/>
              </a:rPr>
              <a:t>• 用户代表参与UAT测试</a:t>
            </a:r>
          </a:p>
          <a:p>
            <a:pPr>
              <a:spcAft>
                <a:spcPts val="400"/>
              </a:spcAft>
              <a:defRPr sz="1400">
                <a:latin typeface="WenQuanYi Zen Hei"/>
              </a:defRPr>
            </a:pPr>
            <a:r>
              <a:rPr>
                <a:latin typeface="WenQuanYi Zen Hei"/>
              </a:rPr>
              <a:t>• 收集用户反馈意见</a:t>
            </a:r>
          </a:p>
          <a:p>
            <a:pPr>
              <a:spcAft>
                <a:spcPts val="400"/>
              </a:spcAft>
              <a:defRPr sz="1400">
                <a:latin typeface="WenQuanYi Zen Hei"/>
              </a:defRPr>
            </a:pPr>
            <a:r>
              <a:rPr>
                <a:latin typeface="WenQuanYi Zen Hei"/>
              </a:rPr>
              <a:t>• 优化调整与二次验证</a:t>
            </a:r>
          </a:p>
          <a:p>
            <a:pPr>
              <a:spcAft>
                <a:spcPts val="400"/>
              </a:spcAft>
              <a:defRPr sz="1400">
                <a:latin typeface="WenQuanYi Zen Hei"/>
              </a:defRPr>
            </a:pPr>
          </a:p>
          <a:p>
            <a:pPr>
              <a:spcAft>
                <a:spcPts val="400"/>
              </a:spcAft>
              <a:defRPr sz="1400">
                <a:latin typeface="WenQuanYi Zen Hei"/>
              </a:defRPr>
            </a:pPr>
            <a:r>
              <a:rPr>
                <a:latin typeface="WenQuanYi Zen Hei"/>
              </a:rPr>
              <a:t>第三阶段：正式验收（第4周）</a:t>
            </a:r>
          </a:p>
          <a:p>
            <a:pPr>
              <a:spcAft>
                <a:spcPts val="400"/>
              </a:spcAft>
              <a:defRPr sz="1400">
                <a:latin typeface="WenQuanYi Zen Hei"/>
              </a:defRPr>
            </a:pPr>
            <a:r>
              <a:rPr>
                <a:latin typeface="WenQuanYi Zen Hei"/>
              </a:rPr>
              <a:t>• 提交验收申请</a:t>
            </a:r>
          </a:p>
          <a:p>
            <a:pPr>
              <a:spcAft>
                <a:spcPts val="400"/>
              </a:spcAft>
              <a:defRPr sz="1400">
                <a:latin typeface="WenQuanYi Zen Hei"/>
              </a:defRPr>
            </a:pPr>
            <a:r>
              <a:rPr>
                <a:latin typeface="WenQuanYi Zen Hei"/>
              </a:rPr>
              <a:t>• 组织验收评审会</a:t>
            </a:r>
          </a:p>
          <a:p>
            <a:pPr>
              <a:spcAft>
                <a:spcPts val="400"/>
              </a:spcAft>
              <a:defRPr sz="1400">
                <a:latin typeface="WenQuanYi Zen Hei"/>
              </a:defRPr>
            </a:pPr>
            <a:r>
              <a:rPr>
                <a:latin typeface="WenQuanYi Zen Hei"/>
              </a:rPr>
              <a:t>• 现场演示与答辩</a:t>
            </a:r>
          </a:p>
          <a:p>
            <a:pPr>
              <a:spcAft>
                <a:spcPts val="400"/>
              </a:spcAft>
              <a:defRPr sz="1400">
                <a:latin typeface="WenQuanYi Zen Hei"/>
              </a:defRPr>
            </a:pPr>
            <a:r>
              <a:rPr>
                <a:latin typeface="WenQuanYi Zen Hei"/>
              </a:rPr>
              <a:t>• 验收专家组评审</a:t>
            </a:r>
          </a:p>
          <a:p>
            <a:pPr>
              <a:spcAft>
                <a:spcPts val="400"/>
              </a:spcAft>
              <a:defRPr sz="1400">
                <a:latin typeface="WenQuanYi Zen Hei"/>
              </a:defRPr>
            </a:pPr>
            <a:r>
              <a:rPr>
                <a:latin typeface="WenQuanYi Zen Hei"/>
              </a:rPr>
              <a:t>• 签署验收报告</a:t>
            </a:r>
          </a:p>
          <a:p>
            <a:pPr>
              <a:spcAft>
                <a:spcPts val="400"/>
              </a:spcAft>
              <a:defRPr sz="1400">
                <a:latin typeface="WenQuanYi Zen Hei"/>
              </a:defRPr>
            </a:pPr>
          </a:p>
          <a:p>
            <a:pPr>
              <a:spcAft>
                <a:spcPts val="400"/>
              </a:spcAft>
              <a:defRPr sz="1400">
                <a:latin typeface="WenQuanYi Zen Hei"/>
              </a:defRPr>
            </a:pPr>
            <a:r>
              <a:rPr>
                <a:latin typeface="WenQuanYi Zen Hei"/>
              </a:rPr>
              <a:t>验收通过标准：</a:t>
            </a:r>
          </a:p>
          <a:p>
            <a:pPr>
              <a:spcAft>
                <a:spcPts val="400"/>
              </a:spcAft>
              <a:defRPr sz="1400">
                <a:latin typeface="WenQuanYi Zen Hei"/>
              </a:defRPr>
            </a:pPr>
            <a:r>
              <a:rPr>
                <a:latin typeface="WenQuanYi Zen Hei"/>
              </a:rPr>
              <a:t>• 所有功能正常运行</a:t>
            </a:r>
          </a:p>
          <a:p>
            <a:pPr>
              <a:spcAft>
                <a:spcPts val="400"/>
              </a:spcAft>
              <a:defRPr sz="1400">
                <a:latin typeface="WenQuanYi Zen Hei"/>
              </a:defRPr>
            </a:pPr>
            <a:r>
              <a:rPr>
                <a:latin typeface="WenQuanYi Zen Hei"/>
              </a:rPr>
              <a:t>• 性能指标达到要求</a:t>
            </a:r>
          </a:p>
          <a:p>
            <a:pPr>
              <a:spcAft>
                <a:spcPts val="400"/>
              </a:spcAft>
              <a:defRPr sz="1400">
                <a:latin typeface="WenQuanYi Zen Hei"/>
              </a:defRPr>
            </a:pPr>
            <a:r>
              <a:rPr>
                <a:latin typeface="WenQuanYi Zen Hei"/>
              </a:rPr>
              <a:t>• 无遗留高危问题</a:t>
            </a:r>
          </a:p>
          <a:p>
            <a:pPr>
              <a:spcAft>
                <a:spcPts val="400"/>
              </a:spcAft>
              <a:defRPr sz="1400">
                <a:latin typeface="WenQuanYi Zen Hei"/>
              </a:defRPr>
            </a:pPr>
            <a:r>
              <a:rPr>
                <a:latin typeface="WenQuanYi Zen Hei"/>
              </a:rPr>
              <a:t>• 文档资料完整齐全</a:t>
            </a:r>
          </a:p>
          <a:p>
            <a:pPr>
              <a:spcAft>
                <a:spcPts val="400"/>
              </a:spcAft>
              <a:defRPr sz="1400">
                <a:latin typeface="WenQuanYi Zen Hei"/>
              </a:defRPr>
            </a:pPr>
            <a:r>
              <a:rPr>
                <a:latin typeface="WenQuanYi Zen Hei"/>
              </a:rPr>
              <a:t>• 验收专家组一致通过</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验收风险与应对</a:t>
            </a:r>
          </a:p>
          <a:p>
            <a:pPr>
              <a:spcAft>
                <a:spcPts val="400"/>
              </a:spcAft>
              <a:defRPr sz="1400">
                <a:latin typeface="WenQuanYi Zen Hei"/>
              </a:defRPr>
            </a:pPr>
          </a:p>
          <a:p>
            <a:pPr>
              <a:spcAft>
                <a:spcPts val="400"/>
              </a:spcAft>
              <a:defRPr sz="1400">
                <a:latin typeface="WenQuanYi Zen Hei"/>
              </a:defRPr>
            </a:pPr>
            <a:r>
              <a:rPr>
                <a:latin typeface="WenQuanYi Zen Hei"/>
              </a:rPr>
              <a:t>潜在风险：</a:t>
            </a:r>
          </a:p>
          <a:p>
            <a:pPr>
              <a:spcAft>
                <a:spcPts val="400"/>
              </a:spcAft>
              <a:defRPr sz="1400">
                <a:latin typeface="WenQuanYi Zen Hei"/>
              </a:defRPr>
            </a:pPr>
            <a:r>
              <a:rPr>
                <a:latin typeface="WenQuanYi Zen Hei"/>
              </a:rPr>
              <a:t>• 功能缺陷：小概率遗留bug</a:t>
            </a:r>
          </a:p>
          <a:p>
            <a:pPr lvl="1">
              <a:spcAft>
                <a:spcPts val="400"/>
              </a:spcAft>
              <a:defRPr sz="1300">
                <a:latin typeface="WenQuanYi Zen Hei"/>
              </a:defRPr>
            </a:pPr>
            <a:r>
              <a:rPr>
                <a:latin typeface="WenQuanYi Zen Hei"/>
              </a:rPr>
              <a:t>   应对：建立快速响应机制</a:t>
            </a:r>
          </a:p>
          <a:p>
            <a:pPr>
              <a:spcAft>
                <a:spcPts val="400"/>
              </a:spcAft>
              <a:defRPr sz="1400">
                <a:latin typeface="WenQuanYi Zen Hei"/>
              </a:defRPr>
            </a:pPr>
          </a:p>
          <a:p>
            <a:pPr>
              <a:spcAft>
                <a:spcPts val="400"/>
              </a:spcAft>
              <a:defRPr sz="1400">
                <a:latin typeface="WenQuanYi Zen Hei"/>
              </a:defRPr>
            </a:pPr>
            <a:r>
              <a:rPr>
                <a:latin typeface="WenQuanYi Zen Hei"/>
              </a:rPr>
              <a:t>• 性能不达标：高并发场景压力</a:t>
            </a:r>
          </a:p>
          <a:p>
            <a:pPr lvl="1">
              <a:spcAft>
                <a:spcPts val="400"/>
              </a:spcAft>
              <a:defRPr sz="1300">
                <a:latin typeface="WenQuanYi Zen Hei"/>
              </a:defRPr>
            </a:pPr>
            <a:r>
              <a:rPr>
                <a:latin typeface="WenQuanYi Zen Hei"/>
              </a:rPr>
              <a:t>   应对：提前优化，预留性能余量</a:t>
            </a:r>
          </a:p>
          <a:p>
            <a:pPr>
              <a:spcAft>
                <a:spcPts val="400"/>
              </a:spcAft>
              <a:defRPr sz="1400">
                <a:latin typeface="WenQuanYi Zen Hei"/>
              </a:defRPr>
            </a:pPr>
          </a:p>
          <a:p>
            <a:pPr>
              <a:spcAft>
                <a:spcPts val="400"/>
              </a:spcAft>
              <a:defRPr sz="1400">
                <a:latin typeface="WenQuanYi Zen Hei"/>
              </a:defRPr>
            </a:pPr>
            <a:r>
              <a:rPr>
                <a:latin typeface="WenQuanYi Zen Hei"/>
              </a:rPr>
              <a:t>• 用户培训不足：操作不熟练</a:t>
            </a:r>
          </a:p>
          <a:p>
            <a:pPr lvl="1">
              <a:spcAft>
                <a:spcPts val="400"/>
              </a:spcAft>
              <a:defRPr sz="1300">
                <a:latin typeface="WenQuanYi Zen Hei"/>
              </a:defRPr>
            </a:pPr>
            <a:r>
              <a:rPr>
                <a:latin typeface="WenQuanYi Zen Hei"/>
              </a:rPr>
              <a:t>   应对：加强培训，提供现场支持</a:t>
            </a:r>
          </a:p>
          <a:p>
            <a:pPr>
              <a:spcAft>
                <a:spcPts val="400"/>
              </a:spcAft>
              <a:defRPr sz="1400">
                <a:latin typeface="WenQuanYi Zen Hei"/>
              </a:defRPr>
            </a:pPr>
          </a:p>
          <a:p>
            <a:pPr>
              <a:spcAft>
                <a:spcPts val="400"/>
              </a:spcAft>
              <a:defRPr sz="1400">
                <a:latin typeface="WenQuanYi Zen Hei"/>
              </a:defRPr>
            </a:pPr>
            <a:r>
              <a:rPr>
                <a:latin typeface="WenQuanYi Zen Hei"/>
              </a:rPr>
              <a:t>• 文档不完整：缺少部分文档</a:t>
            </a:r>
          </a:p>
          <a:p>
            <a:pPr lvl="1">
              <a:spcAft>
                <a:spcPts val="400"/>
              </a:spcAft>
              <a:defRPr sz="1300">
                <a:latin typeface="WenQuanYi Zen Hei"/>
              </a:defRPr>
            </a:pPr>
            <a:r>
              <a:rPr>
                <a:latin typeface="WenQuanYi Zen Hei"/>
              </a:rPr>
              <a:t>   应对：文档检查清单，逐项确认</a:t>
            </a:r>
          </a:p>
          <a:p>
            <a:pPr>
              <a:spcAft>
                <a:spcPts val="400"/>
              </a:spcAft>
              <a:defRPr sz="1400">
                <a:latin typeface="WenQuanYi Zen Hei"/>
              </a:defRPr>
            </a:pPr>
          </a:p>
          <a:p>
            <a:pPr>
              <a:spcAft>
                <a:spcPts val="400"/>
              </a:spcAft>
              <a:defRPr sz="1400">
                <a:latin typeface="WenQuanYi Zen Hei"/>
              </a:defRPr>
            </a:pPr>
            <a:r>
              <a:rPr>
                <a:latin typeface="WenQuanYi Zen Hei"/>
              </a:rPr>
              <a:t>验收成功保障措施：</a:t>
            </a:r>
          </a:p>
          <a:p>
            <a:pPr>
              <a:spcAft>
                <a:spcPts val="400"/>
              </a:spcAft>
              <a:defRPr sz="1400">
                <a:latin typeface="WenQuanYi Zen Hei"/>
              </a:defRPr>
            </a:pPr>
            <a:r>
              <a:rPr>
                <a:latin typeface="WenQuanYi Zen Hei"/>
              </a:rPr>
              <a:t>• 建立验收倒计时机制</a:t>
            </a:r>
          </a:p>
          <a:p>
            <a:pPr>
              <a:spcAft>
                <a:spcPts val="400"/>
              </a:spcAft>
              <a:defRPr sz="1400">
                <a:latin typeface="WenQuanYi Zen Hei"/>
              </a:defRPr>
            </a:pPr>
            <a:r>
              <a:rPr>
                <a:latin typeface="WenQuanYi Zen Hei"/>
              </a:rPr>
              <a:t>• 每日验收准备进度同步</a:t>
            </a:r>
          </a:p>
          <a:p>
            <a:pPr>
              <a:spcAft>
                <a:spcPts val="400"/>
              </a:spcAft>
              <a:defRPr sz="1400">
                <a:latin typeface="WenQuanYi Zen Hei"/>
              </a:defRPr>
            </a:pPr>
            <a:r>
              <a:rPr>
                <a:latin typeface="WenQuanYi Zen Hei"/>
              </a:rPr>
              <a:t>• 专人负责验收协调工作</a:t>
            </a:r>
          </a:p>
          <a:p>
            <a:pPr>
              <a:spcAft>
                <a:spcPts val="400"/>
              </a:spcAft>
              <a:defRPr sz="1400">
                <a:latin typeface="WenQuanYi Zen Hei"/>
              </a:defRPr>
            </a:pPr>
            <a:r>
              <a:rPr>
                <a:latin typeface="WenQuanYi Zen Hei"/>
              </a:rPr>
              <a:t>• 预留充足的问题修复时间</a:t>
            </a:r>
          </a:p>
          <a:p>
            <a:pPr>
              <a:spcAft>
                <a:spcPts val="400"/>
              </a:spcAft>
              <a:defRPr sz="1400">
                <a:latin typeface="WenQuanYi Zen Hei"/>
              </a:defRPr>
            </a:pPr>
            <a:r>
              <a:rPr>
                <a:latin typeface="WenQuanYi Zen Hei"/>
              </a:rPr>
              <a:t>• 准备详细的演示方案</a:t>
            </a:r>
          </a:p>
          <a:p>
            <a:pPr>
              <a:spcAft>
                <a:spcPts val="400"/>
              </a:spcAft>
              <a:defRPr sz="1400">
                <a:latin typeface="WenQuanYi Zen Hei"/>
              </a:defRPr>
            </a:pPr>
            <a:r>
              <a:rPr>
                <a:latin typeface="WenQuanYi Zen Hei"/>
              </a:rPr>
              <a:t>• 提前与验收方充分沟通</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400">
                <a:latin typeface="WenQuanYi Zen Hei"/>
              </a:defRPr>
            </a:pPr>
            <a:r>
              <a:rPr>
                <a:latin typeface="WenQuanYi Zen Hei"/>
              </a:rPr>
              <a:t>验收风险与应对</a:t>
            </a:r>
          </a:p>
          <a:p>
            <a:pPr>
              <a:spcAft>
                <a:spcPts val="400"/>
              </a:spcAft>
              <a:defRPr sz="1400">
                <a:latin typeface="WenQuanYi Zen Hei"/>
              </a:defRPr>
            </a:pPr>
          </a:p>
          <a:p>
            <a:pPr>
              <a:spcAft>
                <a:spcPts val="400"/>
              </a:spcAft>
              <a:defRPr sz="1400">
                <a:latin typeface="WenQuanYi Zen Hei"/>
              </a:defRPr>
            </a:pPr>
            <a:r>
              <a:rPr>
                <a:latin typeface="WenQuanYi Zen Hei"/>
              </a:rPr>
              <a:t>潜在风险：</a:t>
            </a:r>
          </a:p>
          <a:p>
            <a:pPr>
              <a:spcAft>
                <a:spcPts val="400"/>
              </a:spcAft>
              <a:defRPr sz="1400">
                <a:latin typeface="WenQuanYi Zen Hei"/>
              </a:defRPr>
            </a:pPr>
            <a:r>
              <a:rPr>
                <a:latin typeface="WenQuanYi Zen Hei"/>
              </a:rPr>
              <a:t>• 功能缺陷：小概率遗留bug</a:t>
            </a:r>
          </a:p>
          <a:p>
            <a:pPr lvl="1">
              <a:spcAft>
                <a:spcPts val="400"/>
              </a:spcAft>
              <a:defRPr sz="1300">
                <a:latin typeface="WenQuanYi Zen Hei"/>
              </a:defRPr>
            </a:pPr>
            <a:r>
              <a:rPr>
                <a:latin typeface="WenQuanYi Zen Hei"/>
              </a:rPr>
              <a:t>   应对：建立快速响应机制</a:t>
            </a:r>
          </a:p>
          <a:p>
            <a:pPr>
              <a:spcAft>
                <a:spcPts val="400"/>
              </a:spcAft>
              <a:defRPr sz="1400">
                <a:latin typeface="WenQuanYi Zen Hei"/>
              </a:defRPr>
            </a:pPr>
          </a:p>
          <a:p>
            <a:pPr>
              <a:spcAft>
                <a:spcPts val="400"/>
              </a:spcAft>
              <a:defRPr sz="1400">
                <a:latin typeface="WenQuanYi Zen Hei"/>
              </a:defRPr>
            </a:pPr>
            <a:r>
              <a:rPr>
                <a:latin typeface="WenQuanYi Zen Hei"/>
              </a:rPr>
              <a:t>• 性能不达标：高并发场景压力</a:t>
            </a:r>
          </a:p>
          <a:p>
            <a:pPr lvl="1">
              <a:spcAft>
                <a:spcPts val="400"/>
              </a:spcAft>
              <a:defRPr sz="1300">
                <a:latin typeface="WenQuanYi Zen Hei"/>
              </a:defRPr>
            </a:pPr>
            <a:r>
              <a:rPr>
                <a:latin typeface="WenQuanYi Zen Hei"/>
              </a:rPr>
              <a:t>   应对：提前优化，预留性能余量</a:t>
            </a:r>
          </a:p>
          <a:p>
            <a:pPr>
              <a:spcAft>
                <a:spcPts val="400"/>
              </a:spcAft>
              <a:defRPr sz="1400">
                <a:latin typeface="WenQuanYi Zen Hei"/>
              </a:defRPr>
            </a:pPr>
          </a:p>
          <a:p>
            <a:pPr>
              <a:spcAft>
                <a:spcPts val="400"/>
              </a:spcAft>
              <a:defRPr sz="1400">
                <a:latin typeface="WenQuanYi Zen Hei"/>
              </a:defRPr>
            </a:pPr>
            <a:r>
              <a:rPr>
                <a:latin typeface="WenQuanYi Zen Hei"/>
              </a:rPr>
              <a:t>• 用户培训不足：操作不熟练</a:t>
            </a:r>
          </a:p>
          <a:p>
            <a:pPr lvl="1">
              <a:spcAft>
                <a:spcPts val="400"/>
              </a:spcAft>
              <a:defRPr sz="1300">
                <a:latin typeface="WenQuanYi Zen Hei"/>
              </a:defRPr>
            </a:pPr>
            <a:r>
              <a:rPr>
                <a:latin typeface="WenQuanYi Zen Hei"/>
              </a:rPr>
              <a:t>   应对：加强培训，提供现场支持</a:t>
            </a:r>
          </a:p>
          <a:p>
            <a:pPr>
              <a:spcAft>
                <a:spcPts val="400"/>
              </a:spcAft>
              <a:defRPr sz="1400">
                <a:latin typeface="WenQuanYi Zen Hei"/>
              </a:defRPr>
            </a:pPr>
          </a:p>
          <a:p>
            <a:pPr>
              <a:spcAft>
                <a:spcPts val="400"/>
              </a:spcAft>
              <a:defRPr sz="1400">
                <a:latin typeface="WenQuanYi Zen Hei"/>
              </a:defRPr>
            </a:pPr>
            <a:r>
              <a:rPr>
                <a:latin typeface="WenQuanYi Zen Hei"/>
              </a:rPr>
              <a:t>• 文档不完整：缺少部分文档</a:t>
            </a:r>
          </a:p>
          <a:p>
            <a:pPr lvl="1">
              <a:spcAft>
                <a:spcPts val="400"/>
              </a:spcAft>
              <a:defRPr sz="1300">
                <a:latin typeface="WenQuanYi Zen Hei"/>
              </a:defRPr>
            </a:pPr>
            <a:r>
              <a:rPr>
                <a:latin typeface="WenQuanYi Zen Hei"/>
              </a:rPr>
              <a:t>   应对：文档检查清单，逐项确认</a:t>
            </a:r>
          </a:p>
          <a:p>
            <a:pPr>
              <a:spcAft>
                <a:spcPts val="400"/>
              </a:spcAft>
              <a:defRPr sz="1400">
                <a:latin typeface="WenQuanYi Zen Hei"/>
              </a:defRPr>
            </a:pPr>
          </a:p>
          <a:p>
            <a:pPr>
              <a:spcAft>
                <a:spcPts val="400"/>
              </a:spcAft>
              <a:defRPr sz="1400">
                <a:latin typeface="WenQuanYi Zen Hei"/>
              </a:defRPr>
            </a:pPr>
            <a:r>
              <a:rPr>
                <a:latin typeface="WenQuanYi Zen Hei"/>
              </a:rPr>
              <a:t>验收成功保障措施：</a:t>
            </a:r>
          </a:p>
          <a:p>
            <a:pPr>
              <a:spcAft>
                <a:spcPts val="400"/>
              </a:spcAft>
              <a:defRPr sz="1400">
                <a:latin typeface="WenQuanYi Zen Hei"/>
              </a:defRPr>
            </a:pPr>
            <a:r>
              <a:rPr>
                <a:latin typeface="WenQuanYi Zen Hei"/>
              </a:rPr>
              <a:t>• 建立验收倒计时机制</a:t>
            </a:r>
          </a:p>
          <a:p>
            <a:pPr>
              <a:spcAft>
                <a:spcPts val="400"/>
              </a:spcAft>
              <a:defRPr sz="1400">
                <a:latin typeface="WenQuanYi Zen Hei"/>
              </a:defRPr>
            </a:pPr>
            <a:r>
              <a:rPr>
                <a:latin typeface="WenQuanYi Zen Hei"/>
              </a:rPr>
              <a:t>• 每日验收准备进度同步</a:t>
            </a:r>
          </a:p>
          <a:p>
            <a:pPr>
              <a:spcAft>
                <a:spcPts val="400"/>
              </a:spcAft>
              <a:defRPr sz="1400">
                <a:latin typeface="WenQuanYi Zen Hei"/>
              </a:defRPr>
            </a:pPr>
            <a:r>
              <a:rPr>
                <a:latin typeface="WenQuanYi Zen Hei"/>
              </a:rPr>
              <a:t>• 专人负责验收协调工作</a:t>
            </a:r>
          </a:p>
          <a:p>
            <a:pPr>
              <a:spcAft>
                <a:spcPts val="400"/>
              </a:spcAft>
              <a:defRPr sz="1400">
                <a:latin typeface="WenQuanYi Zen Hei"/>
              </a:defRPr>
            </a:pPr>
            <a:r>
              <a:rPr>
                <a:latin typeface="WenQuanYi Zen Hei"/>
              </a:rPr>
              <a:t>• 预留充足的问题修复时间</a:t>
            </a:r>
          </a:p>
          <a:p>
            <a:pPr>
              <a:spcAft>
                <a:spcPts val="400"/>
              </a:spcAft>
              <a:defRPr sz="1400">
                <a:latin typeface="WenQuanYi Zen Hei"/>
              </a:defRPr>
            </a:pPr>
            <a:r>
              <a:rPr>
                <a:latin typeface="WenQuanYi Zen Hei"/>
              </a:rPr>
              <a:t>• 准备详细的演示方案</a:t>
            </a:r>
          </a:p>
          <a:p>
            <a:pPr>
              <a:spcAft>
                <a:spcPts val="400"/>
              </a:spcAft>
              <a:defRPr sz="1400">
                <a:latin typeface="WenQuanYi Zen Hei"/>
              </a:defRPr>
            </a:pPr>
            <a:r>
              <a:rPr>
                <a:latin typeface="WenQuanYi Zen Hei"/>
              </a:rPr>
              <a:t>• 提前与验收方充分沟通</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按期完成系统开发与测试</a:t>
            </a:r>
          </a:p>
          <a:p>
            <a:pPr>
              <a:spcAft>
                <a:spcPts val="400"/>
              </a:spcAft>
              <a:defRPr sz="1400">
                <a:latin typeface="WenQuanYi Zen Hei"/>
              </a:defRPr>
            </a:pPr>
            <a:r>
              <a:rPr>
                <a:latin typeface="WenQuanYi Zen Hei"/>
              </a:rPr>
              <a:t>• 系统功能完整，性能稳定</a:t>
            </a:r>
          </a:p>
          <a:p>
            <a:pPr>
              <a:spcAft>
                <a:spcPts val="400"/>
              </a:spcAft>
              <a:defRPr sz="1400">
                <a:latin typeface="WenQuanYi Zen Hei"/>
              </a:defRPr>
            </a:pPr>
            <a:r>
              <a:rPr>
                <a:latin typeface="WenQuanYi Zen Hei"/>
              </a:rPr>
              <a:t>• 团队协作顺畅，管理规范</a:t>
            </a:r>
          </a:p>
          <a:p>
            <a:pPr>
              <a:spcAft>
                <a:spcPts val="400"/>
              </a:spcAft>
              <a:defRPr sz="1400">
                <a:latin typeface="WenQuanYi Zen Hei"/>
              </a:defRPr>
            </a:pPr>
            <a:r>
              <a:rPr>
                <a:latin typeface="WenQuanYi Zen Hei"/>
              </a:rPr>
              <a:t>• 文档资料完整，交付物齐全</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采用先进技术架构，易于扩展</a:t>
            </a:r>
          </a:p>
          <a:p>
            <a:pPr>
              <a:spcAft>
                <a:spcPts val="400"/>
              </a:spcAft>
              <a:defRPr sz="1400">
                <a:latin typeface="WenQuanYi Zen Hei"/>
              </a:defRPr>
            </a:pPr>
            <a:r>
              <a:rPr>
                <a:latin typeface="WenQuanYi Zen Hei"/>
              </a:rPr>
              <a:t>• 用户界面友好，操作便捷</a:t>
            </a:r>
          </a:p>
          <a:p>
            <a:pPr>
              <a:spcAft>
                <a:spcPts val="400"/>
              </a:spcAft>
              <a:defRPr sz="1400">
                <a:latin typeface="WenQuanYi Zen Hei"/>
              </a:defRPr>
            </a:pPr>
            <a:r>
              <a:rPr>
                <a:latin typeface="WenQuanYi Zen Hei"/>
              </a:rPr>
              <a:t>• 系统性能优异，响应快速</a:t>
            </a:r>
          </a:p>
          <a:p>
            <a:pPr>
              <a:spcAft>
                <a:spcPts val="400"/>
              </a:spcAft>
              <a:defRPr sz="1400">
                <a:latin typeface="WenQuanYi Zen Hei"/>
              </a:defRPr>
            </a:pPr>
            <a:r>
              <a:rPr>
                <a:latin typeface="WenQuanYi Zen Hei"/>
              </a:rPr>
              <a:t>• 安全机制完善，数据可靠</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后续计划</a:t>
            </a:r>
          </a:p>
          <a:p>
            <a:pPr>
              <a:spcAft>
                <a:spcPts val="400"/>
              </a:spcAft>
              <a:defRPr sz="1400">
                <a:latin typeface="WenQuanYi Zen Hei"/>
              </a:defRPr>
            </a:pPr>
            <a:r>
              <a:rPr>
                <a:latin typeface="WenQuanYi Zen Hei"/>
              </a:rPr>
              <a:t>• 顺利通过项目验收</a:t>
            </a:r>
          </a:p>
          <a:p>
            <a:pPr>
              <a:spcAft>
                <a:spcPts val="400"/>
              </a:spcAft>
              <a:defRPr sz="1400">
                <a:latin typeface="WenQuanYi Zen Hei"/>
              </a:defRPr>
            </a:pPr>
            <a:r>
              <a:rPr>
                <a:latin typeface="WenQuanYi Zen Hei"/>
              </a:rPr>
              <a:t>• 稳定上线运行</a:t>
            </a:r>
          </a:p>
          <a:p>
            <a:pPr>
              <a:spcAft>
                <a:spcPts val="400"/>
              </a:spcAft>
              <a:defRPr sz="1400">
                <a:latin typeface="WenQuanYi Zen Hei"/>
              </a:defRPr>
            </a:pPr>
            <a:r>
              <a:rPr>
                <a:latin typeface="WenQuanYi Zen Hei"/>
              </a:rPr>
              <a:t>• 持续优化改进</a:t>
            </a:r>
          </a:p>
          <a:p>
            <a:pPr>
              <a:spcAft>
                <a:spcPts val="400"/>
              </a:spcAft>
              <a:defRPr sz="1400">
                <a:latin typeface="WenQuanYi Zen Hei"/>
              </a:defRPr>
            </a:pPr>
            <a:r>
              <a:rPr>
                <a:latin typeface="WenQuanYi Zen Hei"/>
              </a:rPr>
              <a:t>• 用户培训与支持</a:t>
            </a:r>
          </a:p>
          <a:p>
            <a:pPr>
              <a:spcAft>
                <a:spcPts val="400"/>
              </a:spcAft>
              <a:defRPr sz="1400">
                <a:latin typeface="WenQuanYi Zen Hei"/>
              </a:defRPr>
            </a:pPr>
            <a:r>
              <a:rPr>
                <a:latin typeface="WenQuanYi Zen Hei"/>
              </a:rPr>
              <a:t>• 二期功能规划</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致谢</a:t>
            </a:r>
          </a:p>
          <a:p>
            <a:pPr>
              <a:spcAft>
                <a:spcPts val="400"/>
              </a:spcAft>
              <a:defRPr sz="1400">
                <a:latin typeface="WenQuanYi Zen Hei"/>
              </a:defRPr>
            </a:pPr>
            <a:r>
              <a:rPr>
                <a:latin typeface="WenQuanYi Zen Hei"/>
              </a:rPr>
              <a:t>• 感谢项目组全体成员的辛勤付出</a:t>
            </a:r>
          </a:p>
          <a:p>
            <a:pPr>
              <a:spcAft>
                <a:spcPts val="400"/>
              </a:spcAft>
              <a:defRPr sz="1400">
                <a:latin typeface="WenQuanYi Zen Hei"/>
              </a:defRPr>
            </a:pPr>
            <a:r>
              <a:rPr>
                <a:latin typeface="WenQuanYi Zen Hei"/>
              </a:rPr>
              <a:t>• 感谢用户方的大力支持与配合</a:t>
            </a:r>
          </a:p>
          <a:p>
            <a:pPr>
              <a:spcAft>
                <a:spcPts val="400"/>
              </a:spcAft>
              <a:defRPr sz="1400">
                <a:latin typeface="WenQuanYi Zen Hei"/>
              </a:defRPr>
            </a:pPr>
            <a:r>
              <a:rPr>
                <a:latin typeface="WenQuanYi Zen Hei"/>
              </a:rPr>
              <a:t>• 感谢各级领导的关心与指导</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按期完成系统开发与测试</a:t>
            </a:r>
          </a:p>
          <a:p>
            <a:pPr>
              <a:spcAft>
                <a:spcPts val="400"/>
              </a:spcAft>
              <a:defRPr sz="1400">
                <a:latin typeface="WenQuanYi Zen Hei"/>
              </a:defRPr>
            </a:pPr>
            <a:r>
              <a:rPr>
                <a:latin typeface="WenQuanYi Zen Hei"/>
              </a:rPr>
              <a:t>• 系统功能完整，性能稳定</a:t>
            </a:r>
          </a:p>
          <a:p>
            <a:pPr>
              <a:spcAft>
                <a:spcPts val="400"/>
              </a:spcAft>
              <a:defRPr sz="1400">
                <a:latin typeface="WenQuanYi Zen Hei"/>
              </a:defRPr>
            </a:pPr>
            <a:r>
              <a:rPr>
                <a:latin typeface="WenQuanYi Zen Hei"/>
              </a:rPr>
              <a:t>• 团队协作顺畅，管理规范</a:t>
            </a:r>
          </a:p>
          <a:p>
            <a:pPr>
              <a:spcAft>
                <a:spcPts val="400"/>
              </a:spcAft>
              <a:defRPr sz="1400">
                <a:latin typeface="WenQuanYi Zen Hei"/>
              </a:defRPr>
            </a:pPr>
            <a:r>
              <a:rPr>
                <a:latin typeface="WenQuanYi Zen Hei"/>
              </a:rPr>
              <a:t>• 文档资料完整，交付物齐全</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采用先进技术架构，易于扩展</a:t>
            </a:r>
          </a:p>
          <a:p>
            <a:pPr>
              <a:spcAft>
                <a:spcPts val="400"/>
              </a:spcAft>
              <a:defRPr sz="1400">
                <a:latin typeface="WenQuanYi Zen Hei"/>
              </a:defRPr>
            </a:pPr>
            <a:r>
              <a:rPr>
                <a:latin typeface="WenQuanYi Zen Hei"/>
              </a:rPr>
              <a:t>• 用户界面友好，操作便捷</a:t>
            </a:r>
          </a:p>
          <a:p>
            <a:pPr>
              <a:spcAft>
                <a:spcPts val="400"/>
              </a:spcAft>
              <a:defRPr sz="1400">
                <a:latin typeface="WenQuanYi Zen Hei"/>
              </a:defRPr>
            </a:pPr>
            <a:r>
              <a:rPr>
                <a:latin typeface="WenQuanYi Zen Hei"/>
              </a:rPr>
              <a:t>• 系统性能优异，响应快速</a:t>
            </a:r>
          </a:p>
          <a:p>
            <a:pPr>
              <a:spcAft>
                <a:spcPts val="400"/>
              </a:spcAft>
              <a:defRPr sz="1400">
                <a:latin typeface="WenQuanYi Zen Hei"/>
              </a:defRPr>
            </a:pPr>
            <a:r>
              <a:rPr>
                <a:latin typeface="WenQuanYi Zen Hei"/>
              </a:rPr>
              <a:t>• 安全机制完善，数据可靠</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后续计划</a:t>
            </a:r>
          </a:p>
          <a:p>
            <a:pPr>
              <a:spcAft>
                <a:spcPts val="400"/>
              </a:spcAft>
              <a:defRPr sz="1400">
                <a:latin typeface="WenQuanYi Zen Hei"/>
              </a:defRPr>
            </a:pPr>
            <a:r>
              <a:rPr>
                <a:latin typeface="WenQuanYi Zen Hei"/>
              </a:rPr>
              <a:t>• 顺利通过项目验收</a:t>
            </a:r>
          </a:p>
          <a:p>
            <a:pPr>
              <a:spcAft>
                <a:spcPts val="400"/>
              </a:spcAft>
              <a:defRPr sz="1400">
                <a:latin typeface="WenQuanYi Zen Hei"/>
              </a:defRPr>
            </a:pPr>
            <a:r>
              <a:rPr>
                <a:latin typeface="WenQuanYi Zen Hei"/>
              </a:rPr>
              <a:t>• 稳定上线运行</a:t>
            </a:r>
          </a:p>
          <a:p>
            <a:pPr>
              <a:spcAft>
                <a:spcPts val="400"/>
              </a:spcAft>
              <a:defRPr sz="1400">
                <a:latin typeface="WenQuanYi Zen Hei"/>
              </a:defRPr>
            </a:pPr>
            <a:r>
              <a:rPr>
                <a:latin typeface="WenQuanYi Zen Hei"/>
              </a:rPr>
              <a:t>• 持续优化改进</a:t>
            </a:r>
          </a:p>
          <a:p>
            <a:pPr>
              <a:spcAft>
                <a:spcPts val="400"/>
              </a:spcAft>
              <a:defRPr sz="1400">
                <a:latin typeface="WenQuanYi Zen Hei"/>
              </a:defRPr>
            </a:pPr>
            <a:r>
              <a:rPr>
                <a:latin typeface="WenQuanYi Zen Hei"/>
              </a:rPr>
              <a:t>• 用户培训与支持</a:t>
            </a:r>
          </a:p>
          <a:p>
            <a:pPr>
              <a:spcAft>
                <a:spcPts val="400"/>
              </a:spcAft>
              <a:defRPr sz="1400">
                <a:latin typeface="WenQuanYi Zen Hei"/>
              </a:defRPr>
            </a:pPr>
            <a:r>
              <a:rPr>
                <a:latin typeface="WenQuanYi Zen Hei"/>
              </a:rPr>
              <a:t>• 二期功能规划</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致谢</a:t>
            </a:r>
          </a:p>
          <a:p>
            <a:pPr>
              <a:spcAft>
                <a:spcPts val="400"/>
              </a:spcAft>
              <a:defRPr sz="1400">
                <a:latin typeface="WenQuanYi Zen Hei"/>
              </a:defRPr>
            </a:pPr>
            <a:r>
              <a:rPr>
                <a:latin typeface="WenQuanYi Zen Hei"/>
              </a:rPr>
              <a:t>• 感谢项目组全体成员的辛勤付出</a:t>
            </a:r>
          </a:p>
          <a:p>
            <a:pPr>
              <a:spcAft>
                <a:spcPts val="400"/>
              </a:spcAft>
              <a:defRPr sz="1400">
                <a:latin typeface="WenQuanYi Zen Hei"/>
              </a:defRPr>
            </a:pPr>
            <a:r>
              <a:rPr>
                <a:latin typeface="WenQuanYi Zen Hei"/>
              </a:rPr>
              <a:t>• 感谢用户方的大力支持与配合</a:t>
            </a:r>
          </a:p>
          <a:p>
            <a:pPr>
              <a:spcAft>
                <a:spcPts val="400"/>
              </a:spcAft>
              <a:defRPr sz="1400">
                <a:latin typeface="WenQuanYi Zen Hei"/>
              </a:defRPr>
            </a:pPr>
            <a:r>
              <a:rPr>
                <a:latin typeface="WenQuanYi Zen Hei"/>
              </a:rPr>
              <a:t>• 感谢各级领导的关心与指导</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8531352" cy="1828800"/>
          </a:xfrm>
          <a:prstGeom prst="rect">
            <a:avLst/>
          </a:prstGeom>
          <a:noFill/>
        </p:spPr>
        <p:txBody>
          <a:bodyPr wrap="none">
            <a:spAutoFit/>
          </a:bodyPr>
          <a:lstStyle/>
          <a:p>
            <a:pPr algn="ctr">
              <a:defRPr sz="5200" b="1">
                <a:solidFill>
                  <a:srgbClr val="0046A0"/>
                </a:solidFill>
                <a:latin typeface="WenQuanYi Zen Hei"/>
              </a:defRPr>
            </a:pPr>
            <a:r>
              <a:rPr>
                <a:latin typeface="WenQuanYi Zen Hei"/>
              </a:rPr>
              <a:t>谢谢！</a:t>
            </a:r>
          </a:p>
          <a:p>
            <a:pPr algn="ctr">
              <a:defRPr sz="5200" b="1">
                <a:solidFill>
                  <a:srgbClr val="0046A0"/>
                </a:solidFill>
                <a:latin typeface="WenQuanYi Zen Hei"/>
              </a:defRPr>
            </a:pPr>
          </a:p>
          <a:p>
            <a:pPr algn="ctr">
              <a:defRPr sz="5200" b="1">
                <a:solidFill>
                  <a:srgbClr val="0046A0"/>
                </a:solidFill>
                <a:latin typeface="WenQuanYi Zen Hei"/>
              </a:defRPr>
            </a:pPr>
            <a:r>
              <a:rPr>
                <a:latin typeface="WenQuanYi Zen Hei"/>
              </a:rPr>
              <a:t>Q &amp; A</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8531352" cy="1828800"/>
          </a:xfrm>
          <a:prstGeom prst="rect">
            <a:avLst/>
          </a:prstGeom>
          <a:noFill/>
        </p:spPr>
        <p:txBody>
          <a:bodyPr wrap="none">
            <a:spAutoFit/>
          </a:bodyPr>
          <a:lstStyle/>
          <a:p>
            <a:pPr algn="ctr">
              <a:defRPr sz="5200" b="1">
                <a:solidFill>
                  <a:srgbClr val="0046A0"/>
                </a:solidFill>
                <a:latin typeface="WenQuanYi Zen Hei"/>
              </a:defRPr>
            </a:pPr>
            <a:r>
              <a:rPr>
                <a:latin typeface="WenQuanYi Zen Hei"/>
              </a:rPr>
              <a:t>谢谢！</a:t>
            </a:r>
          </a:p>
          <a:p>
            <a:pPr algn="ctr">
              <a:defRPr sz="5200" b="1">
                <a:solidFill>
                  <a:srgbClr val="0046A0"/>
                </a:solidFill>
                <a:latin typeface="WenQuanYi Zen Hei"/>
              </a:defRPr>
            </a:pPr>
          </a:p>
          <a:p>
            <a:pPr algn="ctr">
              <a:defRPr sz="5200" b="1">
                <a:solidFill>
                  <a:srgbClr val="0046A0"/>
                </a:solidFill>
                <a:latin typeface="WenQuanYi Zen Hei"/>
              </a:defRPr>
            </a:pPr>
            <a:r>
              <a:rPr>
                <a:latin typeface="WenQuanYi Zen Hei"/>
              </a:rPr>
              <a:t>Q &amp; 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989499" cy="369332"/>
          </a:xfrm>
          <a:prstGeom prst="rect">
            <a:avLst/>
          </a:prstGeom>
          <a:noFill/>
        </p:spPr>
        <p:txBody>
          <a:bodyPr wrap="square" rtlCol="0">
            <a:spAutoFit/>
          </a:bodyPr>
          <a:lstStyle/>
          <a:p>
            <a:r>
              <a:rPr kumimoji="1" lang="zh-CN" altLang="en-US" dirty="0"/>
              <a:t>主题活动上架</a:t>
            </a:r>
            <a:endParaRPr kumimoji="1" lang="en-US" altLang="zh-CN" dirty="0"/>
          </a:p>
        </p:txBody>
      </p:sp>
      <p:sp>
        <p:nvSpPr>
          <p:cNvPr id="4" name="文本框 3"/>
          <p:cNvSpPr txBox="1"/>
          <p:nvPr/>
        </p:nvSpPr>
        <p:spPr>
          <a:xfrm>
            <a:off x="637074" y="907281"/>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645748" y="269863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597300" y="2698633"/>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活动管理，新增活动</a:t>
            </a:r>
            <a:endParaRPr lang="zh-CN" altLang="en-US" sz="1000" dirty="0">
              <a:solidFill>
                <a:schemeClr val="tx1"/>
              </a:solidFill>
            </a:endParaRPr>
          </a:p>
        </p:txBody>
      </p:sp>
      <p:sp>
        <p:nvSpPr>
          <p:cNvPr id="31" name="矩形: 圆角 30"/>
          <p:cNvSpPr/>
          <p:nvPr/>
        </p:nvSpPr>
        <p:spPr>
          <a:xfrm>
            <a:off x="747129" y="2698635"/>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097403" y="2936728"/>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a:off x="5659574" y="2936728"/>
            <a:ext cx="727548"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387122" y="2468428"/>
            <a:ext cx="2118902" cy="9366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填写活动信息</a:t>
            </a:r>
            <a:endParaRPr lang="en-US" altLang="zh-CN" sz="1000" dirty="0">
              <a:solidFill>
                <a:schemeClr val="tx1"/>
              </a:solidFill>
            </a:endParaRPr>
          </a:p>
          <a:p>
            <a:pPr algn="ctr"/>
            <a:r>
              <a:rPr lang="zh-CN" altLang="en-US" sz="1000" dirty="0">
                <a:solidFill>
                  <a:schemeClr val="tx1"/>
                </a:solidFill>
              </a:rPr>
              <a:t>（活动名称、封面图、活动详情、每场人数上限、供应商、场地、日期、场次、价格等信息）</a:t>
            </a:r>
            <a:endParaRPr lang="zh-CN" altLang="en-US" sz="1000" dirty="0">
              <a:solidFill>
                <a:schemeClr val="tx1"/>
              </a:solidFill>
            </a:endParaRPr>
          </a:p>
        </p:txBody>
      </p:sp>
      <p:sp>
        <p:nvSpPr>
          <p:cNvPr id="52" name="矩形: 圆角 51"/>
          <p:cNvSpPr/>
          <p:nvPr/>
        </p:nvSpPr>
        <p:spPr>
          <a:xfrm>
            <a:off x="9008744" y="269331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主题活动上架</a:t>
            </a:r>
            <a:endParaRPr lang="zh-CN" altLang="en-US" sz="1000" dirty="0">
              <a:solidFill>
                <a:schemeClr val="tx1"/>
              </a:solidFill>
            </a:endParaRPr>
          </a:p>
        </p:txBody>
      </p:sp>
      <p:cxnSp>
        <p:nvCxnSpPr>
          <p:cNvPr id="100" name="连接符: 肘形 99"/>
          <p:cNvCxnSpPr>
            <a:stCxn id="20" idx="3"/>
            <a:endCxn id="52" idx="1"/>
          </p:cNvCxnSpPr>
          <p:nvPr/>
        </p:nvCxnSpPr>
        <p:spPr>
          <a:xfrm flipV="1">
            <a:off x="8506024" y="2931413"/>
            <a:ext cx="502720"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图片 2"/>
          <p:cNvPicPr/>
          <p:nvPr>
            <p:custDataLst>
              <p:tags r:id="rId1"/>
            </p:custDataLst>
          </p:nvPr>
        </p:nvPicPr>
        <p:blipFill>
          <a:blip r:embed="rId2"/>
          <a:srcRect b="60341"/>
          <a:stretch>
            <a:fillRect/>
          </a:stretch>
        </p:blipFill>
        <p:spPr>
          <a:xfrm>
            <a:off x="738196" y="4449446"/>
            <a:ext cx="6151702" cy="1373109"/>
          </a:xfrm>
          <a:prstGeom prst="rect">
            <a:avLst/>
          </a:prstGeom>
        </p:spPr>
      </p:pic>
      <p:sp>
        <p:nvSpPr>
          <p:cNvPr id="18" name="TextBox 2588"/>
          <p:cNvSpPr txBox="1">
            <a:spLocks noChangeArrowheads="1"/>
          </p:cNvSpPr>
          <p:nvPr>
            <p:custDataLst>
              <p:tags r:id="rId3"/>
            </p:custDataLst>
          </p:nvPr>
        </p:nvSpPr>
        <p:spPr bwMode="auto">
          <a:xfrm>
            <a:off x="2898207" y="3981148"/>
            <a:ext cx="17588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温迪姆障碍赛</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pic>
        <p:nvPicPr>
          <p:cNvPr id="19" name="图片 18"/>
          <p:cNvPicPr/>
          <p:nvPr/>
        </p:nvPicPr>
        <p:blipFill>
          <a:blip r:embed="rId4"/>
          <a:stretch>
            <a:fillRect/>
          </a:stretch>
        </p:blipFill>
        <p:spPr>
          <a:xfrm>
            <a:off x="7406006" y="4445121"/>
            <a:ext cx="2068314" cy="1377434"/>
          </a:xfrm>
          <a:prstGeom prst="rect">
            <a:avLst/>
          </a:prstGeom>
          <a:noFill/>
          <a:ln w="9525">
            <a:noFill/>
          </a:ln>
        </p:spPr>
      </p:pic>
      <p:pic>
        <p:nvPicPr>
          <p:cNvPr id="21" name="图片 20" descr="621678931427_.pic"/>
          <p:cNvPicPr>
            <a:picLocks noChangeAspect="1"/>
          </p:cNvPicPr>
          <p:nvPr>
            <p:custDataLst>
              <p:tags r:id="rId5"/>
            </p:custDataLst>
          </p:nvPr>
        </p:nvPicPr>
        <p:blipFill>
          <a:blip r:embed="rId6"/>
          <a:srcRect t="17426" b="9073"/>
          <a:stretch>
            <a:fillRect/>
          </a:stretch>
        </p:blipFill>
        <p:spPr>
          <a:xfrm>
            <a:off x="9596594" y="4449446"/>
            <a:ext cx="1363672" cy="1373109"/>
          </a:xfrm>
          <a:prstGeom prst="rect">
            <a:avLst/>
          </a:prstGeom>
        </p:spPr>
      </p:pic>
      <p:sp>
        <p:nvSpPr>
          <p:cNvPr id="22" name="TextBox 2588"/>
          <p:cNvSpPr txBox="1">
            <a:spLocks noChangeArrowheads="1"/>
          </p:cNvSpPr>
          <p:nvPr>
            <p:custDataLst>
              <p:tags r:id="rId7"/>
            </p:custDataLst>
          </p:nvPr>
        </p:nvSpPr>
        <p:spPr bwMode="auto">
          <a:xfrm>
            <a:off x="7977545" y="3981148"/>
            <a:ext cx="2494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军事、航天夏令营</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nvSpPr>
        <p:spPr>
          <a:xfrm>
            <a:off x="8018729" y="267583"/>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238971"/>
            <a:ext cx="1989499" cy="369332"/>
          </a:xfrm>
          <a:prstGeom prst="rect">
            <a:avLst/>
          </a:prstGeom>
          <a:noFill/>
        </p:spPr>
        <p:txBody>
          <a:bodyPr wrap="square" rtlCol="0">
            <a:spAutoFit/>
          </a:bodyPr>
          <a:lstStyle/>
          <a:p>
            <a:r>
              <a:rPr kumimoji="1" lang="zh-CN" altLang="en-US" dirty="0"/>
              <a:t>场地预定上架</a:t>
            </a:r>
            <a:endParaRPr kumimoji="1" lang="en-US" altLang="zh-CN" dirty="0"/>
          </a:p>
        </p:txBody>
      </p:sp>
      <p:sp>
        <p:nvSpPr>
          <p:cNvPr id="4" name="文本框 3"/>
          <p:cNvSpPr txBox="1"/>
          <p:nvPr/>
        </p:nvSpPr>
        <p:spPr>
          <a:xfrm>
            <a:off x="630683" y="678938"/>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704905" y="2338038"/>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656457" y="2338036"/>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场地管理</a:t>
            </a:r>
            <a:endParaRPr lang="zh-CN" altLang="en-US" sz="1000" dirty="0">
              <a:solidFill>
                <a:schemeClr val="tx1"/>
              </a:solidFill>
            </a:endParaRPr>
          </a:p>
        </p:txBody>
      </p:sp>
      <p:sp>
        <p:nvSpPr>
          <p:cNvPr id="31" name="矩形: 圆角 30"/>
          <p:cNvSpPr/>
          <p:nvPr/>
        </p:nvSpPr>
        <p:spPr>
          <a:xfrm>
            <a:off x="806286" y="2338038"/>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156560" y="2576131"/>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flipV="1">
            <a:off x="5718731" y="1889681"/>
            <a:ext cx="477028" cy="68645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195759" y="170501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3.1 To B</a:t>
            </a:r>
            <a:r>
              <a:rPr lang="zh-CN" altLang="en-US" sz="1000" dirty="0">
                <a:solidFill>
                  <a:schemeClr val="tx1"/>
                </a:solidFill>
              </a:rPr>
              <a:t>：场地整体出租给某供应商</a:t>
            </a:r>
            <a:endParaRPr lang="zh-CN" altLang="en-US" sz="1000" dirty="0">
              <a:solidFill>
                <a:schemeClr val="tx1"/>
              </a:solidFill>
            </a:endParaRPr>
          </a:p>
        </p:txBody>
      </p:sp>
      <p:sp>
        <p:nvSpPr>
          <p:cNvPr id="52" name="矩形: 圆角 51"/>
          <p:cNvSpPr/>
          <p:nvPr/>
        </p:nvSpPr>
        <p:spPr>
          <a:xfrm>
            <a:off x="8405191" y="234184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场地预定上架</a:t>
            </a:r>
            <a:endParaRPr lang="zh-CN" altLang="en-US" sz="1000" dirty="0">
              <a:solidFill>
                <a:schemeClr val="tx1"/>
              </a:solidFill>
            </a:endParaRPr>
          </a:p>
        </p:txBody>
      </p:sp>
      <p:cxnSp>
        <p:nvCxnSpPr>
          <p:cNvPr id="100" name="连接符: 肘形 99"/>
          <p:cNvCxnSpPr>
            <a:stCxn id="20" idx="3"/>
            <a:endCxn id="52" idx="1"/>
          </p:cNvCxnSpPr>
          <p:nvPr/>
        </p:nvCxnSpPr>
        <p:spPr>
          <a:xfrm>
            <a:off x="7527851" y="1889681"/>
            <a:ext cx="877340" cy="69026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2588"/>
          <p:cNvSpPr txBox="1">
            <a:spLocks noChangeArrowheads="1"/>
          </p:cNvSpPr>
          <p:nvPr>
            <p:custDataLst>
              <p:tags r:id="rId1"/>
            </p:custDataLst>
          </p:nvPr>
        </p:nvSpPr>
        <p:spPr bwMode="auto">
          <a:xfrm>
            <a:off x="290145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篮羽中心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TextBox 2588"/>
          <p:cNvSpPr txBox="1">
            <a:spLocks noChangeArrowheads="1"/>
          </p:cNvSpPr>
          <p:nvPr>
            <p:custDataLst>
              <p:tags r:id="rId2"/>
            </p:custDataLst>
          </p:nvPr>
        </p:nvSpPr>
        <p:spPr bwMode="auto">
          <a:xfrm>
            <a:off x="656122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教培中心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圆角 15"/>
          <p:cNvSpPr/>
          <p:nvPr/>
        </p:nvSpPr>
        <p:spPr>
          <a:xfrm>
            <a:off x="6195759" y="2396775"/>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3.2 To B</a:t>
            </a:r>
            <a:r>
              <a:rPr lang="zh-CN" altLang="en-US" sz="1000" dirty="0">
                <a:solidFill>
                  <a:schemeClr val="tx1"/>
                </a:solidFill>
              </a:rPr>
              <a:t>：场地与供应商分成</a:t>
            </a:r>
            <a:endParaRPr lang="zh-CN" altLang="en-US" sz="1000" dirty="0">
              <a:solidFill>
                <a:schemeClr val="tx1"/>
              </a:solidFill>
            </a:endParaRPr>
          </a:p>
        </p:txBody>
      </p:sp>
      <p:sp>
        <p:nvSpPr>
          <p:cNvPr id="19" name="矩形: 圆角 18"/>
          <p:cNvSpPr/>
          <p:nvPr/>
        </p:nvSpPr>
        <p:spPr>
          <a:xfrm>
            <a:off x="6195759" y="307315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3.3 To C</a:t>
            </a:r>
            <a:r>
              <a:rPr lang="zh-CN" altLang="en-US" sz="1000" dirty="0">
                <a:solidFill>
                  <a:schemeClr val="tx1"/>
                </a:solidFill>
              </a:rPr>
              <a:t>：场地自营，散客预定</a:t>
            </a:r>
            <a:endParaRPr lang="zh-CN" altLang="en-US" sz="1000" dirty="0">
              <a:solidFill>
                <a:schemeClr val="tx1"/>
              </a:solidFill>
            </a:endParaRPr>
          </a:p>
        </p:txBody>
      </p:sp>
      <p:cxnSp>
        <p:nvCxnSpPr>
          <p:cNvPr id="21" name="连接符: 肘形 20"/>
          <p:cNvCxnSpPr>
            <a:stCxn id="15" idx="3"/>
            <a:endCxn id="16" idx="1"/>
          </p:cNvCxnSpPr>
          <p:nvPr/>
        </p:nvCxnSpPr>
        <p:spPr>
          <a:xfrm>
            <a:off x="5718731" y="2576131"/>
            <a:ext cx="477028" cy="53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5" idx="3"/>
            <a:endCxn id="19" idx="1"/>
          </p:cNvCxnSpPr>
          <p:nvPr/>
        </p:nvCxnSpPr>
        <p:spPr>
          <a:xfrm>
            <a:off x="5718731" y="2576131"/>
            <a:ext cx="477028" cy="68169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6" idx="3"/>
            <a:endCxn id="52" idx="1"/>
          </p:cNvCxnSpPr>
          <p:nvPr/>
        </p:nvCxnSpPr>
        <p:spPr>
          <a:xfrm flipV="1">
            <a:off x="7527851" y="2579943"/>
            <a:ext cx="877340" cy="14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9" idx="3"/>
            <a:endCxn id="52" idx="1"/>
          </p:cNvCxnSpPr>
          <p:nvPr/>
        </p:nvCxnSpPr>
        <p:spPr>
          <a:xfrm flipV="1">
            <a:off x="7527851" y="2579943"/>
            <a:ext cx="877340" cy="6778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图片 58"/>
          <p:cNvPicPr/>
          <p:nvPr/>
        </p:nvPicPr>
        <p:blipFill>
          <a:blip r:embed="rId3"/>
          <a:stretch>
            <a:fillRect/>
          </a:stretch>
        </p:blipFill>
        <p:spPr>
          <a:xfrm>
            <a:off x="2013084" y="4266710"/>
            <a:ext cx="3199130" cy="2246630"/>
          </a:xfrm>
          <a:prstGeom prst="rect">
            <a:avLst/>
          </a:prstGeom>
          <a:noFill/>
          <a:ln w="9525">
            <a:noFill/>
          </a:ln>
        </p:spPr>
      </p:pic>
      <p:pic>
        <p:nvPicPr>
          <p:cNvPr id="60" name="图片 59"/>
          <p:cNvPicPr/>
          <p:nvPr/>
        </p:nvPicPr>
        <p:blipFill>
          <a:blip r:embed="rId4"/>
          <a:stretch>
            <a:fillRect/>
          </a:stretch>
        </p:blipFill>
        <p:spPr>
          <a:xfrm>
            <a:off x="5863255" y="4266710"/>
            <a:ext cx="2972435" cy="2268855"/>
          </a:xfrm>
          <a:prstGeom prst="rect">
            <a:avLst/>
          </a:prstGeom>
          <a:noFill/>
          <a:ln w="9525">
            <a:noFill/>
          </a:ln>
        </p:spPr>
      </p:pic>
      <p:sp>
        <p:nvSpPr>
          <p:cNvPr id="3" name="文本框 2"/>
          <p:cNvSpPr txBox="1"/>
          <p:nvPr/>
        </p:nvSpPr>
        <p:spPr>
          <a:xfrm>
            <a:off x="8062278" y="30407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623" y="1275336"/>
            <a:ext cx="1748860" cy="369332"/>
          </a:xfrm>
          <a:prstGeom prst="rect">
            <a:avLst/>
          </a:prstGeom>
          <a:noFill/>
        </p:spPr>
        <p:txBody>
          <a:bodyPr wrap="square" rtlCol="0">
            <a:spAutoFit/>
          </a:bodyPr>
          <a:lstStyle/>
          <a:p>
            <a:r>
              <a:rPr kumimoji="1" lang="zh-CN" altLang="en-US" dirty="0"/>
              <a:t>购票及核销</a:t>
            </a:r>
            <a:endParaRPr kumimoji="1" lang="en-US" altLang="zh-CN" dirty="0">
              <a:solidFill>
                <a:srgbClr val="FF0000"/>
              </a:solidFill>
            </a:endParaRPr>
          </a:p>
        </p:txBody>
      </p:sp>
      <p:sp>
        <p:nvSpPr>
          <p:cNvPr id="4" name="文本框 3"/>
          <p:cNvSpPr txBox="1"/>
          <p:nvPr/>
        </p:nvSpPr>
        <p:spPr>
          <a:xfrm>
            <a:off x="467798" y="652342"/>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480623" y="2389178"/>
            <a:ext cx="598582" cy="3693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游客</a:t>
            </a:r>
            <a:endParaRPr lang="zh-CN" altLang="en-US" sz="1000" dirty="0"/>
          </a:p>
        </p:txBody>
      </p:sp>
      <p:sp>
        <p:nvSpPr>
          <p:cNvPr id="31" name="矩形: 圆角 30"/>
          <p:cNvSpPr/>
          <p:nvPr/>
        </p:nvSpPr>
        <p:spPr>
          <a:xfrm>
            <a:off x="480623" y="5259218"/>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r>
              <a:rPr lang="en-US" altLang="zh-CN" sz="1000" dirty="0"/>
              <a:t>/ </a:t>
            </a:r>
            <a:r>
              <a:rPr lang="zh-CN" altLang="en-US" sz="1000" dirty="0"/>
              <a:t>运营部</a:t>
            </a:r>
            <a:endParaRPr lang="zh-CN" altLang="en-US" sz="1000" dirty="0"/>
          </a:p>
        </p:txBody>
      </p:sp>
      <p:sp>
        <p:nvSpPr>
          <p:cNvPr id="21" name="矩形: 圆角 20"/>
          <p:cNvSpPr/>
          <p:nvPr/>
        </p:nvSpPr>
        <p:spPr>
          <a:xfrm>
            <a:off x="3555671" y="5269850"/>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收到通知</a:t>
            </a:r>
            <a:endParaRPr lang="zh-CN" altLang="en-US" sz="1000" dirty="0">
              <a:solidFill>
                <a:schemeClr val="tx1"/>
              </a:solidFill>
            </a:endParaRPr>
          </a:p>
        </p:txBody>
      </p:sp>
      <p:sp>
        <p:nvSpPr>
          <p:cNvPr id="25" name="矩形: 圆角 24"/>
          <p:cNvSpPr/>
          <p:nvPr/>
        </p:nvSpPr>
        <p:spPr>
          <a:xfrm>
            <a:off x="5351997" y="5269850"/>
            <a:ext cx="116358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登录系统后台</a:t>
            </a:r>
            <a:endParaRPr lang="zh-CN" altLang="en-US" sz="1000" dirty="0">
              <a:solidFill>
                <a:schemeClr val="tx1"/>
              </a:solidFill>
            </a:endParaRPr>
          </a:p>
        </p:txBody>
      </p:sp>
      <p:cxnSp>
        <p:nvCxnSpPr>
          <p:cNvPr id="26" name="连接符: 肘形 25"/>
          <p:cNvCxnSpPr>
            <a:stCxn id="21" idx="3"/>
            <a:endCxn id="25" idx="1"/>
          </p:cNvCxnSpPr>
          <p:nvPr/>
        </p:nvCxnSpPr>
        <p:spPr>
          <a:xfrm flipV="1">
            <a:off x="5007326" y="5507945"/>
            <a:ext cx="344671"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4840211" y="234537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是否需要咨询？</a:t>
            </a:r>
            <a:endParaRPr lang="zh-CN" altLang="en-US" sz="1000" dirty="0">
              <a:solidFill>
                <a:schemeClr val="tx1"/>
              </a:solidFill>
            </a:endParaRPr>
          </a:p>
        </p:txBody>
      </p:sp>
      <p:cxnSp>
        <p:nvCxnSpPr>
          <p:cNvPr id="18" name="连接符: 肘形 17"/>
          <p:cNvCxnSpPr>
            <a:stCxn id="42" idx="3"/>
            <a:endCxn id="17" idx="1"/>
          </p:cNvCxnSpPr>
          <p:nvPr/>
        </p:nvCxnSpPr>
        <p:spPr>
          <a:xfrm>
            <a:off x="3342201" y="2450196"/>
            <a:ext cx="1498010" cy="1597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4841087" y="3172911"/>
            <a:ext cx="150069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选择日期、场次，</a:t>
            </a:r>
            <a:endParaRPr lang="en-US" altLang="zh-CN" sz="1000" dirty="0">
              <a:solidFill>
                <a:schemeClr val="tx1"/>
              </a:solidFill>
            </a:endParaRPr>
          </a:p>
          <a:p>
            <a:pPr algn="ctr"/>
            <a:r>
              <a:rPr lang="zh-CN" altLang="en-US" sz="1000" dirty="0">
                <a:solidFill>
                  <a:schemeClr val="tx1"/>
                </a:solidFill>
              </a:rPr>
              <a:t>填写预定信息（人数、姓名、电话等）</a:t>
            </a:r>
            <a:endParaRPr lang="en-US" altLang="zh-CN" sz="1000" dirty="0">
              <a:solidFill>
                <a:schemeClr val="tx1"/>
              </a:solidFill>
            </a:endParaRPr>
          </a:p>
        </p:txBody>
      </p:sp>
      <p:cxnSp>
        <p:nvCxnSpPr>
          <p:cNvPr id="41" name="连接符: 肘形 40"/>
          <p:cNvCxnSpPr>
            <a:stCxn id="17" idx="2"/>
            <a:endCxn id="27" idx="0"/>
          </p:cNvCxnSpPr>
          <p:nvPr/>
        </p:nvCxnSpPr>
        <p:spPr>
          <a:xfrm rot="16200000" flipH="1">
            <a:off x="5441848" y="3023325"/>
            <a:ext cx="298295" cy="87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992078" y="2874615"/>
            <a:ext cx="703026" cy="246221"/>
          </a:xfrm>
          <a:prstGeom prst="rect">
            <a:avLst/>
          </a:prstGeom>
          <a:noFill/>
        </p:spPr>
        <p:txBody>
          <a:bodyPr wrap="square" rtlCol="0">
            <a:spAutoFit/>
          </a:bodyPr>
          <a:lstStyle/>
          <a:p>
            <a:r>
              <a:rPr lang="zh-CN" altLang="en-US" sz="1000" dirty="0">
                <a:solidFill>
                  <a:srgbClr val="2169D3"/>
                </a:solidFill>
              </a:rPr>
              <a:t>不需要</a:t>
            </a:r>
            <a:endParaRPr lang="zh-CN" altLang="en-US" sz="1000" dirty="0">
              <a:solidFill>
                <a:srgbClr val="2169D3"/>
              </a:solidFill>
            </a:endParaRPr>
          </a:p>
        </p:txBody>
      </p:sp>
      <p:cxnSp>
        <p:nvCxnSpPr>
          <p:cNvPr id="48" name="连接符: 肘形 47"/>
          <p:cNvCxnSpPr>
            <a:stCxn id="17" idx="3"/>
            <a:endCxn id="51" idx="1"/>
          </p:cNvCxnSpPr>
          <p:nvPr/>
        </p:nvCxnSpPr>
        <p:spPr>
          <a:xfrm>
            <a:off x="6340903" y="2609995"/>
            <a:ext cx="458969" cy="81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矩形: 圆角 50"/>
          <p:cNvSpPr/>
          <p:nvPr/>
        </p:nvSpPr>
        <p:spPr>
          <a:xfrm>
            <a:off x="6799872" y="2372719"/>
            <a:ext cx="1135497"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转入客服（人工、电话、在线客服等）</a:t>
            </a:r>
            <a:endParaRPr lang="zh-CN" altLang="en-US" sz="1000" dirty="0">
              <a:solidFill>
                <a:schemeClr val="tx1"/>
              </a:solidFill>
            </a:endParaRPr>
          </a:p>
        </p:txBody>
      </p:sp>
      <p:sp>
        <p:nvSpPr>
          <p:cNvPr id="55" name="文本框 54"/>
          <p:cNvSpPr txBox="1"/>
          <p:nvPr/>
        </p:nvSpPr>
        <p:spPr>
          <a:xfrm>
            <a:off x="6250671" y="2385433"/>
            <a:ext cx="703026" cy="246221"/>
          </a:xfrm>
          <a:prstGeom prst="rect">
            <a:avLst/>
          </a:prstGeom>
          <a:noFill/>
        </p:spPr>
        <p:txBody>
          <a:bodyPr wrap="square" rtlCol="0">
            <a:spAutoFit/>
          </a:bodyPr>
          <a:lstStyle/>
          <a:p>
            <a:r>
              <a:rPr lang="zh-CN" altLang="en-US" sz="1000" dirty="0">
                <a:solidFill>
                  <a:srgbClr val="2169D3"/>
                </a:solidFill>
              </a:rPr>
              <a:t> 需要</a:t>
            </a:r>
            <a:endParaRPr lang="zh-CN" altLang="en-US" sz="1000" dirty="0">
              <a:solidFill>
                <a:srgbClr val="2169D3"/>
              </a:solidFill>
            </a:endParaRPr>
          </a:p>
        </p:txBody>
      </p:sp>
      <p:sp>
        <p:nvSpPr>
          <p:cNvPr id="58" name="矩形: 圆角 57"/>
          <p:cNvSpPr/>
          <p:nvPr/>
        </p:nvSpPr>
        <p:spPr>
          <a:xfrm>
            <a:off x="4777299" y="4007596"/>
            <a:ext cx="1630673"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支付订单（微信支付、支付宝、银联、海新域支付系统</a:t>
            </a:r>
            <a:r>
              <a:rPr lang="en-US" altLang="zh-CN" sz="1000" dirty="0">
                <a:solidFill>
                  <a:schemeClr val="tx1"/>
                </a:solidFill>
              </a:rPr>
              <a:t>……</a:t>
            </a:r>
            <a:r>
              <a:rPr lang="zh-CN" altLang="en-US" sz="1000" dirty="0">
                <a:solidFill>
                  <a:schemeClr val="tx1"/>
                </a:solidFill>
              </a:rPr>
              <a:t>），等待确认</a:t>
            </a:r>
            <a:endParaRPr lang="en-US" altLang="zh-CN" sz="1000" dirty="0">
              <a:solidFill>
                <a:schemeClr val="tx1"/>
              </a:solidFill>
            </a:endParaRPr>
          </a:p>
        </p:txBody>
      </p:sp>
      <p:cxnSp>
        <p:nvCxnSpPr>
          <p:cNvPr id="68" name="连接符: 肘形 67"/>
          <p:cNvCxnSpPr>
            <a:stCxn id="27" idx="2"/>
            <a:endCxn id="58" idx="0"/>
          </p:cNvCxnSpPr>
          <p:nvPr/>
        </p:nvCxnSpPr>
        <p:spPr>
          <a:xfrm rot="16200000" flipH="1">
            <a:off x="5412787" y="3827746"/>
            <a:ext cx="358495" cy="120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58" idx="2"/>
            <a:endCxn id="21" idx="0"/>
          </p:cNvCxnSpPr>
          <p:nvPr/>
        </p:nvCxnSpPr>
        <p:spPr>
          <a:xfrm rot="5400000">
            <a:off x="4544036" y="4221250"/>
            <a:ext cx="786064" cy="131113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6756991" y="5264534"/>
            <a:ext cx="101431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订单管理，查看自有订单</a:t>
            </a:r>
            <a:endParaRPr lang="zh-CN" altLang="en-US" sz="1000" dirty="0">
              <a:solidFill>
                <a:schemeClr val="tx1"/>
              </a:solidFill>
            </a:endParaRPr>
          </a:p>
        </p:txBody>
      </p:sp>
      <p:cxnSp>
        <p:nvCxnSpPr>
          <p:cNvPr id="95" name="连接符: 肘形 94"/>
          <p:cNvCxnSpPr>
            <a:stCxn id="25" idx="3"/>
            <a:endCxn id="91" idx="1"/>
          </p:cNvCxnSpPr>
          <p:nvPr/>
        </p:nvCxnSpPr>
        <p:spPr>
          <a:xfrm flipV="1">
            <a:off x="6515579" y="5502629"/>
            <a:ext cx="24141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p:cNvSpPr/>
          <p:nvPr/>
        </p:nvSpPr>
        <p:spPr>
          <a:xfrm>
            <a:off x="8536457" y="4876395"/>
            <a:ext cx="1248122" cy="4582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4.1</a:t>
            </a:r>
            <a:r>
              <a:rPr lang="zh-CN" altLang="en-US" sz="1000" dirty="0">
                <a:solidFill>
                  <a:schemeClr val="tx1"/>
                </a:solidFill>
              </a:rPr>
              <a:t>系统自动确认，生成二维码，或打印纸质票</a:t>
            </a:r>
            <a:endParaRPr lang="zh-CN" altLang="en-US" sz="1000" dirty="0">
              <a:solidFill>
                <a:srgbClr val="FF0000"/>
              </a:solidFill>
            </a:endParaRPr>
          </a:p>
        </p:txBody>
      </p:sp>
      <p:cxnSp>
        <p:nvCxnSpPr>
          <p:cNvPr id="119" name="连接符: 肘形 118"/>
          <p:cNvCxnSpPr>
            <a:stCxn id="91" idx="3"/>
            <a:endCxn id="101" idx="1"/>
          </p:cNvCxnSpPr>
          <p:nvPr/>
        </p:nvCxnSpPr>
        <p:spPr>
          <a:xfrm flipV="1">
            <a:off x="7771310" y="5105508"/>
            <a:ext cx="765147" cy="39712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矩形: 圆角 133"/>
          <p:cNvSpPr/>
          <p:nvPr/>
        </p:nvSpPr>
        <p:spPr>
          <a:xfrm>
            <a:off x="6826814" y="3828347"/>
            <a:ext cx="1181026"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收到确认</a:t>
            </a:r>
            <a:endParaRPr lang="en-US" altLang="zh-CN" sz="1000" dirty="0">
              <a:solidFill>
                <a:schemeClr val="tx1"/>
              </a:solidFill>
            </a:endParaRPr>
          </a:p>
        </p:txBody>
      </p:sp>
      <p:cxnSp>
        <p:nvCxnSpPr>
          <p:cNvPr id="140" name="连接符: 肘形 139"/>
          <p:cNvCxnSpPr>
            <a:stCxn id="58" idx="3"/>
            <a:endCxn id="134" idx="1"/>
          </p:cNvCxnSpPr>
          <p:nvPr/>
        </p:nvCxnSpPr>
        <p:spPr>
          <a:xfrm flipV="1">
            <a:off x="6407972" y="4066442"/>
            <a:ext cx="418842" cy="17924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p:cNvCxnSpPr>
            <a:stCxn id="101" idx="3"/>
            <a:endCxn id="134" idx="2"/>
          </p:cNvCxnSpPr>
          <p:nvPr/>
        </p:nvCxnSpPr>
        <p:spPr>
          <a:xfrm flipH="1" flipV="1">
            <a:off x="7417327" y="4304537"/>
            <a:ext cx="2367252" cy="800971"/>
          </a:xfrm>
          <a:prstGeom prst="bentConnector4">
            <a:avLst>
              <a:gd name="adj1" fmla="val -9657"/>
              <a:gd name="adj2" fmla="val 4770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矩形: 圆角 166"/>
          <p:cNvSpPr/>
          <p:nvPr/>
        </p:nvSpPr>
        <p:spPr>
          <a:xfrm>
            <a:off x="10032037" y="3842613"/>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 </a:t>
            </a:r>
            <a:r>
              <a:rPr lang="zh-CN" altLang="en-US" sz="1000" dirty="0">
                <a:solidFill>
                  <a:schemeClr val="tx1"/>
                </a:solidFill>
              </a:rPr>
              <a:t>当天至景区出示二维码或纸制票</a:t>
            </a:r>
            <a:endParaRPr lang="en-US" altLang="zh-CN" sz="1000" dirty="0">
              <a:solidFill>
                <a:schemeClr val="tx1"/>
              </a:solidFill>
            </a:endParaRPr>
          </a:p>
        </p:txBody>
      </p:sp>
      <p:sp>
        <p:nvSpPr>
          <p:cNvPr id="175" name="矩形: 圆角 174"/>
          <p:cNvSpPr/>
          <p:nvPr/>
        </p:nvSpPr>
        <p:spPr>
          <a:xfrm>
            <a:off x="10196140" y="5257909"/>
            <a:ext cx="1055215" cy="31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核销</a:t>
            </a:r>
            <a:endParaRPr lang="zh-CN" altLang="en-US" sz="1000" dirty="0">
              <a:solidFill>
                <a:schemeClr val="tx1"/>
              </a:solidFill>
            </a:endParaRPr>
          </a:p>
        </p:txBody>
      </p:sp>
      <p:cxnSp>
        <p:nvCxnSpPr>
          <p:cNvPr id="188" name="连接符: 肘形 187"/>
          <p:cNvCxnSpPr>
            <a:stCxn id="134" idx="3"/>
            <a:endCxn id="250" idx="1"/>
          </p:cNvCxnSpPr>
          <p:nvPr/>
        </p:nvCxnSpPr>
        <p:spPr>
          <a:xfrm flipV="1">
            <a:off x="8007840" y="3679890"/>
            <a:ext cx="356249" cy="38655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67" idx="2"/>
            <a:endCxn id="175" idx="0"/>
          </p:cNvCxnSpPr>
          <p:nvPr/>
        </p:nvCxnSpPr>
        <p:spPr>
          <a:xfrm rot="5400000">
            <a:off x="10254196" y="4788356"/>
            <a:ext cx="939106"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480623" y="6078533"/>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3593805" y="6118834"/>
            <a:ext cx="7846441"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实时查看平台全部订单情况</a:t>
            </a:r>
            <a:endParaRPr lang="zh-CN" altLang="en-US" sz="1000" dirty="0">
              <a:solidFill>
                <a:schemeClr val="tx1"/>
              </a:solidFill>
            </a:endParaRPr>
          </a:p>
        </p:txBody>
      </p:sp>
      <p:sp>
        <p:nvSpPr>
          <p:cNvPr id="250" name="矩形: 圆角 249"/>
          <p:cNvSpPr/>
          <p:nvPr/>
        </p:nvSpPr>
        <p:spPr>
          <a:xfrm>
            <a:off x="8364089" y="3429000"/>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7. 1 </a:t>
            </a:r>
            <a:r>
              <a:rPr lang="zh-CN" altLang="en-US" sz="1000" dirty="0">
                <a:solidFill>
                  <a:schemeClr val="tx1"/>
                </a:solidFill>
              </a:rPr>
              <a:t>线上订单收到二维码凭证</a:t>
            </a:r>
            <a:endParaRPr lang="en-US" altLang="zh-CN" sz="1000" dirty="0">
              <a:solidFill>
                <a:schemeClr val="tx1"/>
              </a:solidFill>
            </a:endParaRPr>
          </a:p>
        </p:txBody>
      </p:sp>
      <p:cxnSp>
        <p:nvCxnSpPr>
          <p:cNvPr id="252" name="连接符: 肘形 251"/>
          <p:cNvCxnSpPr>
            <a:stCxn id="250" idx="3"/>
            <a:endCxn id="167" idx="1"/>
          </p:cNvCxnSpPr>
          <p:nvPr/>
        </p:nvCxnSpPr>
        <p:spPr>
          <a:xfrm>
            <a:off x="9802448" y="3679890"/>
            <a:ext cx="229589" cy="40081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矩形: 圆角 29"/>
          <p:cNvSpPr/>
          <p:nvPr/>
        </p:nvSpPr>
        <p:spPr>
          <a:xfrm>
            <a:off x="8536457" y="5489420"/>
            <a:ext cx="1248122" cy="46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4.2 </a:t>
            </a:r>
            <a:r>
              <a:rPr lang="zh-CN" altLang="en-US" sz="1000" dirty="0">
                <a:solidFill>
                  <a:schemeClr val="tx1"/>
                </a:solidFill>
              </a:rPr>
              <a:t>需人工手动确认，生成二维码，或打印纸制票</a:t>
            </a:r>
            <a:endParaRPr lang="zh-CN" altLang="en-US" sz="1000" dirty="0">
              <a:solidFill>
                <a:srgbClr val="FF0000"/>
              </a:solidFill>
            </a:endParaRPr>
          </a:p>
        </p:txBody>
      </p:sp>
      <p:cxnSp>
        <p:nvCxnSpPr>
          <p:cNvPr id="224" name="连接符: 肘形 223"/>
          <p:cNvCxnSpPr>
            <a:stCxn id="91" idx="3"/>
            <a:endCxn id="30" idx="1"/>
          </p:cNvCxnSpPr>
          <p:nvPr/>
        </p:nvCxnSpPr>
        <p:spPr>
          <a:xfrm>
            <a:off x="7771310" y="5502629"/>
            <a:ext cx="765147" cy="22112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30" idx="3"/>
            <a:endCxn id="134" idx="2"/>
          </p:cNvCxnSpPr>
          <p:nvPr/>
        </p:nvCxnSpPr>
        <p:spPr>
          <a:xfrm flipH="1" flipV="1">
            <a:off x="7417327" y="4304537"/>
            <a:ext cx="2367252" cy="1419212"/>
          </a:xfrm>
          <a:prstGeom prst="bentConnector4">
            <a:avLst>
              <a:gd name="adj1" fmla="val -9657"/>
              <a:gd name="adj2" fmla="val 70618"/>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流程图: 终止 41"/>
          <p:cNvSpPr/>
          <p:nvPr/>
        </p:nvSpPr>
        <p:spPr>
          <a:xfrm>
            <a:off x="1608551" y="2265529"/>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r>
              <a:rPr lang="zh-CN" altLang="en-US" sz="1000" dirty="0">
                <a:solidFill>
                  <a:schemeClr val="tx1"/>
                </a:solidFill>
              </a:rPr>
              <a:t>系统</a:t>
            </a:r>
            <a:endParaRPr lang="en-US" altLang="zh-CN" sz="1000" dirty="0">
              <a:solidFill>
                <a:schemeClr val="tx1"/>
              </a:solidFill>
            </a:endParaRPr>
          </a:p>
        </p:txBody>
      </p:sp>
      <p:sp>
        <p:nvSpPr>
          <p:cNvPr id="49" name="流程图: 终止 48"/>
          <p:cNvSpPr/>
          <p:nvPr/>
        </p:nvSpPr>
        <p:spPr>
          <a:xfrm>
            <a:off x="1586415" y="2740682"/>
            <a:ext cx="1779547" cy="61778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分销商系统</a:t>
            </a:r>
            <a:endParaRPr lang="en-US" altLang="zh-CN" sz="1000" dirty="0">
              <a:solidFill>
                <a:schemeClr val="tx1"/>
              </a:solidFill>
            </a:endParaRPr>
          </a:p>
          <a:p>
            <a:pPr algn="ctr"/>
            <a:r>
              <a:rPr lang="zh-CN" altLang="en-US" sz="1000" dirty="0">
                <a:solidFill>
                  <a:schemeClr val="tx1"/>
                </a:solidFill>
              </a:rPr>
              <a:t>（旅行社分销系统、团体预定系统等）</a:t>
            </a:r>
            <a:endParaRPr lang="en-US" altLang="zh-CN" sz="1000" dirty="0">
              <a:solidFill>
                <a:schemeClr val="tx1"/>
              </a:solidFill>
            </a:endParaRPr>
          </a:p>
        </p:txBody>
      </p:sp>
      <p:sp>
        <p:nvSpPr>
          <p:cNvPr id="62" name="流程图: 终止 61"/>
          <p:cNvSpPr/>
          <p:nvPr/>
        </p:nvSpPr>
        <p:spPr>
          <a:xfrm>
            <a:off x="1602217" y="3550471"/>
            <a:ext cx="1764621"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线上直销系统</a:t>
            </a:r>
            <a:endParaRPr lang="en-US" altLang="zh-CN" sz="1000" dirty="0">
              <a:solidFill>
                <a:schemeClr val="tx1"/>
              </a:solidFill>
            </a:endParaRPr>
          </a:p>
          <a:p>
            <a:pPr algn="ctr"/>
            <a:r>
              <a:rPr lang="zh-CN" altLang="en-US" sz="1000" dirty="0">
                <a:solidFill>
                  <a:schemeClr val="tx1"/>
                </a:solidFill>
              </a:rPr>
              <a:t>（官网、微信、小程序、淘宝</a:t>
            </a:r>
            <a:r>
              <a:rPr lang="en-US" altLang="zh-CN" sz="1000" dirty="0">
                <a:solidFill>
                  <a:schemeClr val="tx1"/>
                </a:solidFill>
              </a:rPr>
              <a:t>/</a:t>
            </a:r>
            <a:r>
              <a:rPr lang="zh-CN" altLang="en-US" sz="1000" dirty="0">
                <a:solidFill>
                  <a:schemeClr val="tx1"/>
                </a:solidFill>
              </a:rPr>
              <a:t>天猫店）</a:t>
            </a:r>
            <a:endParaRPr lang="en-US" altLang="zh-CN" sz="1000" dirty="0">
              <a:solidFill>
                <a:schemeClr val="tx1"/>
              </a:solidFill>
            </a:endParaRPr>
          </a:p>
        </p:txBody>
      </p:sp>
      <p:sp>
        <p:nvSpPr>
          <p:cNvPr id="63" name="流程图: 终止 62"/>
          <p:cNvSpPr/>
          <p:nvPr/>
        </p:nvSpPr>
        <p:spPr>
          <a:xfrm>
            <a:off x="1609298" y="4208588"/>
            <a:ext cx="1733779"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线下销售系统</a:t>
            </a:r>
            <a:endParaRPr lang="en-US" altLang="zh-CN" sz="1000" dirty="0">
              <a:solidFill>
                <a:schemeClr val="tx1"/>
              </a:solidFill>
            </a:endParaRPr>
          </a:p>
          <a:p>
            <a:pPr algn="ctr"/>
            <a:r>
              <a:rPr lang="zh-CN" altLang="en-US" sz="1000" dirty="0">
                <a:solidFill>
                  <a:schemeClr val="tx1"/>
                </a:solidFill>
              </a:rPr>
              <a:t>（人工售取票、自动售取票）</a:t>
            </a:r>
            <a:endParaRPr lang="en-US" altLang="zh-CN" sz="1000" dirty="0">
              <a:solidFill>
                <a:schemeClr val="tx1"/>
              </a:solidFill>
            </a:endParaRPr>
          </a:p>
        </p:txBody>
      </p:sp>
      <p:cxnSp>
        <p:nvCxnSpPr>
          <p:cNvPr id="65" name="连接符: 肘形 64"/>
          <p:cNvCxnSpPr>
            <a:stCxn id="49" idx="3"/>
            <a:endCxn id="17" idx="1"/>
          </p:cNvCxnSpPr>
          <p:nvPr/>
        </p:nvCxnSpPr>
        <p:spPr>
          <a:xfrm flipV="1">
            <a:off x="3365962" y="2609995"/>
            <a:ext cx="1474249" cy="43957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62" idx="3"/>
            <a:endCxn id="17" idx="1"/>
          </p:cNvCxnSpPr>
          <p:nvPr/>
        </p:nvCxnSpPr>
        <p:spPr>
          <a:xfrm flipV="1">
            <a:off x="3366838" y="2609995"/>
            <a:ext cx="1473373" cy="1205595"/>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63" idx="3"/>
            <a:endCxn id="17" idx="1"/>
          </p:cNvCxnSpPr>
          <p:nvPr/>
        </p:nvCxnSpPr>
        <p:spPr>
          <a:xfrm flipV="1">
            <a:off x="3343077" y="2609995"/>
            <a:ext cx="1497134" cy="186371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8394575" y="4085578"/>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7. 2 </a:t>
            </a:r>
            <a:r>
              <a:rPr lang="zh-CN" altLang="en-US" sz="1000" dirty="0">
                <a:solidFill>
                  <a:schemeClr val="tx1"/>
                </a:solidFill>
              </a:rPr>
              <a:t>线下订单，获得纸质票</a:t>
            </a:r>
            <a:endParaRPr lang="en-US" altLang="zh-CN" sz="1000" dirty="0">
              <a:solidFill>
                <a:schemeClr val="tx1"/>
              </a:solidFill>
            </a:endParaRPr>
          </a:p>
        </p:txBody>
      </p:sp>
      <p:cxnSp>
        <p:nvCxnSpPr>
          <p:cNvPr id="87" name="连接符: 肘形 86"/>
          <p:cNvCxnSpPr>
            <a:stCxn id="134" idx="3"/>
            <a:endCxn id="86" idx="1"/>
          </p:cNvCxnSpPr>
          <p:nvPr/>
        </p:nvCxnSpPr>
        <p:spPr>
          <a:xfrm>
            <a:off x="8007840" y="4066442"/>
            <a:ext cx="386735" cy="27002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连接符: 肘形 106"/>
          <p:cNvCxnSpPr>
            <a:stCxn id="86" idx="3"/>
            <a:endCxn id="167" idx="1"/>
          </p:cNvCxnSpPr>
          <p:nvPr/>
        </p:nvCxnSpPr>
        <p:spPr>
          <a:xfrm flipV="1">
            <a:off x="9832934" y="4080708"/>
            <a:ext cx="199103" cy="25576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流程图: 终止 130"/>
          <p:cNvSpPr/>
          <p:nvPr/>
        </p:nvSpPr>
        <p:spPr>
          <a:xfrm>
            <a:off x="1617702" y="1740671"/>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赠票</a:t>
            </a:r>
            <a:endParaRPr lang="en-US" altLang="zh-CN" sz="1000" dirty="0">
              <a:solidFill>
                <a:schemeClr val="tx1"/>
              </a:solidFill>
            </a:endParaRPr>
          </a:p>
        </p:txBody>
      </p:sp>
      <p:cxnSp>
        <p:nvCxnSpPr>
          <p:cNvPr id="132" name="连接符: 肘形 131"/>
          <p:cNvCxnSpPr>
            <a:stCxn id="131" idx="3"/>
            <a:endCxn id="144" idx="1"/>
          </p:cNvCxnSpPr>
          <p:nvPr/>
        </p:nvCxnSpPr>
        <p:spPr>
          <a:xfrm flipV="1">
            <a:off x="3351352" y="1925337"/>
            <a:ext cx="6598632"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9949984" y="1687242"/>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当天至景区出示赠票</a:t>
            </a:r>
            <a:endParaRPr lang="en-US" altLang="zh-CN" sz="1000" dirty="0">
              <a:solidFill>
                <a:schemeClr val="tx1"/>
              </a:solidFill>
            </a:endParaRPr>
          </a:p>
        </p:txBody>
      </p:sp>
      <p:cxnSp>
        <p:nvCxnSpPr>
          <p:cNvPr id="146" name="连接符: 肘形 145"/>
          <p:cNvCxnSpPr>
            <a:stCxn id="144" idx="3"/>
            <a:endCxn id="175" idx="0"/>
          </p:cNvCxnSpPr>
          <p:nvPr/>
        </p:nvCxnSpPr>
        <p:spPr>
          <a:xfrm flipH="1">
            <a:off x="10723748" y="1925337"/>
            <a:ext cx="609659" cy="3332572"/>
          </a:xfrm>
          <a:prstGeom prst="bentConnector4">
            <a:avLst>
              <a:gd name="adj1" fmla="val -37496"/>
              <a:gd name="adj2" fmla="val 85956"/>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93253" y="286746"/>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构建高效、可靠的业务系统</a:t>
            </a:r>
          </a:p>
          <a:p>
            <a:pPr>
              <a:spcAft>
                <a:spcPts val="400"/>
              </a:spcAft>
              <a:defRPr sz="1400">
                <a:latin typeface="WenQuanYi Zen Hei"/>
              </a:defRPr>
            </a:pPr>
            <a:r>
              <a:rPr>
                <a:latin typeface="WenQuanYi Zen Hei"/>
              </a:rPr>
              <a:t>• 提升业务处理效率和用户体验</a:t>
            </a:r>
          </a:p>
          <a:p>
            <a:pPr>
              <a:spcAft>
                <a:spcPts val="400"/>
              </a:spcAft>
              <a:defRPr sz="1400">
                <a:latin typeface="WenQuanYi Zen Hei"/>
              </a:defRPr>
            </a:pPr>
            <a:r>
              <a:rPr>
                <a:latin typeface="WenQuanYi Zen Hei"/>
              </a:rPr>
              <a:t>• 实现数据驱动的决策支持</a:t>
            </a:r>
          </a:p>
          <a:p>
            <a:pPr>
              <a:spcAft>
                <a:spcPts val="400"/>
              </a:spcAft>
              <a:defRPr sz="1400">
                <a:latin typeface="WenQuanYi Zen Hei"/>
              </a:defRPr>
            </a:pPr>
            <a:r>
              <a:rPr>
                <a:latin typeface="WenQuanYi Zen Hei"/>
              </a:rPr>
              <a:t>• 保障系统安全性和稳定性</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项目范围</a:t>
            </a:r>
          </a:p>
          <a:p>
            <a:pPr>
              <a:spcAft>
                <a:spcPts val="400"/>
              </a:spcAft>
              <a:defRPr sz="1400">
                <a:latin typeface="WenQuanYi Zen Hei"/>
              </a:defRPr>
            </a:pPr>
            <a:r>
              <a:rPr>
                <a:latin typeface="WenQuanYi Zen Hei"/>
              </a:rPr>
              <a:t>• 系统功能模块开发</a:t>
            </a:r>
          </a:p>
          <a:p>
            <a:pPr>
              <a:spcAft>
                <a:spcPts val="400"/>
              </a:spcAft>
              <a:defRPr sz="1400">
                <a:latin typeface="WenQuanYi Zen Hei"/>
              </a:defRPr>
            </a:pPr>
            <a:r>
              <a:rPr>
                <a:latin typeface="WenQuanYi Zen Hei"/>
              </a:rPr>
              <a:t>• 数据库设计与实现</a:t>
            </a:r>
          </a:p>
          <a:p>
            <a:pPr>
              <a:spcAft>
                <a:spcPts val="400"/>
              </a:spcAft>
              <a:defRPr sz="1400">
                <a:latin typeface="WenQuanYi Zen Hei"/>
              </a:defRPr>
            </a:pPr>
            <a:r>
              <a:rPr>
                <a:latin typeface="WenQuanYi Zen Hei"/>
              </a:rPr>
              <a:t>• 接口开发与集成</a:t>
            </a:r>
          </a:p>
          <a:p>
            <a:pPr>
              <a:spcAft>
                <a:spcPts val="400"/>
              </a:spcAft>
              <a:defRPr sz="1400">
                <a:latin typeface="WenQuanYi Zen Hei"/>
              </a:defRPr>
            </a:pPr>
            <a:r>
              <a:rPr>
                <a:latin typeface="WenQuanYi Zen Hei"/>
              </a:rPr>
              <a:t>• 系统测试与部署</a:t>
            </a:r>
          </a:p>
          <a:p>
            <a:pPr>
              <a:spcAft>
                <a:spcPts val="400"/>
              </a:spcAft>
              <a:defRPr sz="1400">
                <a:latin typeface="WenQuanYi Zen Hei"/>
              </a:defRPr>
            </a:pPr>
            <a:r>
              <a:rPr>
                <a:latin typeface="WenQuanYi Zen Hei"/>
              </a:rPr>
              <a:t>• 用户培训与文档编制</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项目周期</a:t>
            </a:r>
          </a:p>
          <a:p>
            <a:pPr>
              <a:spcAft>
                <a:spcPts val="400"/>
              </a:spcAft>
              <a:defRPr sz="1400">
                <a:latin typeface="WenQuanYi Zen Hei"/>
              </a:defRPr>
            </a:pPr>
            <a:r>
              <a:rPr>
                <a:latin typeface="WenQuanYi Zen Hei"/>
              </a:rPr>
              <a:t>• 启动时间：2023年4月</a:t>
            </a:r>
          </a:p>
          <a:p>
            <a:pPr>
              <a:spcAft>
                <a:spcPts val="400"/>
              </a:spcAft>
              <a:defRPr sz="1400">
                <a:latin typeface="WenQuanYi Zen Hei"/>
              </a:defRPr>
            </a:pPr>
            <a:r>
              <a:rPr>
                <a:latin typeface="WenQuanYi Zen Hei"/>
              </a:rPr>
              <a:t>• 开发周期：2023年4月 - 10月</a:t>
            </a:r>
          </a:p>
          <a:p>
            <a:pPr>
              <a:spcAft>
                <a:spcPts val="400"/>
              </a:spcAft>
              <a:defRPr sz="1400">
                <a:latin typeface="WenQuanYi Zen Hei"/>
              </a:defRPr>
            </a:pPr>
            <a:r>
              <a:rPr>
                <a:latin typeface="WenQuanYi Zen Hei"/>
              </a:rPr>
              <a:t>• 当前状态：准备验收阶段</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构建高效、可靠的业务系统</a:t>
            </a:r>
          </a:p>
          <a:p>
            <a:pPr>
              <a:spcAft>
                <a:spcPts val="400"/>
              </a:spcAft>
              <a:defRPr sz="1400">
                <a:latin typeface="WenQuanYi Zen Hei"/>
              </a:defRPr>
            </a:pPr>
            <a:r>
              <a:rPr>
                <a:latin typeface="WenQuanYi Zen Hei"/>
              </a:rPr>
              <a:t>• 提升业务处理效率和用户体验</a:t>
            </a:r>
          </a:p>
          <a:p>
            <a:pPr>
              <a:spcAft>
                <a:spcPts val="400"/>
              </a:spcAft>
              <a:defRPr sz="1400">
                <a:latin typeface="WenQuanYi Zen Hei"/>
              </a:defRPr>
            </a:pPr>
            <a:r>
              <a:rPr>
                <a:latin typeface="WenQuanYi Zen Hei"/>
              </a:rPr>
              <a:t>• 实现数据驱动的决策支持</a:t>
            </a:r>
          </a:p>
          <a:p>
            <a:pPr>
              <a:spcAft>
                <a:spcPts val="400"/>
              </a:spcAft>
              <a:defRPr sz="1400">
                <a:latin typeface="WenQuanYi Zen Hei"/>
              </a:defRPr>
            </a:pPr>
            <a:r>
              <a:rPr>
                <a:latin typeface="WenQuanYi Zen Hei"/>
              </a:rPr>
              <a:t>• 保障系统安全性和稳定性</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项目范围</a:t>
            </a:r>
          </a:p>
          <a:p>
            <a:pPr>
              <a:spcAft>
                <a:spcPts val="400"/>
              </a:spcAft>
              <a:defRPr sz="1400">
                <a:latin typeface="WenQuanYi Zen Hei"/>
              </a:defRPr>
            </a:pPr>
            <a:r>
              <a:rPr>
                <a:latin typeface="WenQuanYi Zen Hei"/>
              </a:rPr>
              <a:t>• 系统功能模块开发</a:t>
            </a:r>
          </a:p>
          <a:p>
            <a:pPr>
              <a:spcAft>
                <a:spcPts val="400"/>
              </a:spcAft>
              <a:defRPr sz="1400">
                <a:latin typeface="WenQuanYi Zen Hei"/>
              </a:defRPr>
            </a:pPr>
            <a:r>
              <a:rPr>
                <a:latin typeface="WenQuanYi Zen Hei"/>
              </a:rPr>
              <a:t>• 数据库设计与实现</a:t>
            </a:r>
          </a:p>
          <a:p>
            <a:pPr>
              <a:spcAft>
                <a:spcPts val="400"/>
              </a:spcAft>
              <a:defRPr sz="1400">
                <a:latin typeface="WenQuanYi Zen Hei"/>
              </a:defRPr>
            </a:pPr>
            <a:r>
              <a:rPr>
                <a:latin typeface="WenQuanYi Zen Hei"/>
              </a:rPr>
              <a:t>• 接口开发与集成</a:t>
            </a:r>
          </a:p>
          <a:p>
            <a:pPr>
              <a:spcAft>
                <a:spcPts val="400"/>
              </a:spcAft>
              <a:defRPr sz="1400">
                <a:latin typeface="WenQuanYi Zen Hei"/>
              </a:defRPr>
            </a:pPr>
            <a:r>
              <a:rPr>
                <a:latin typeface="WenQuanYi Zen Hei"/>
              </a:rPr>
              <a:t>• 系统测试与部署</a:t>
            </a:r>
          </a:p>
          <a:p>
            <a:pPr>
              <a:spcAft>
                <a:spcPts val="400"/>
              </a:spcAft>
              <a:defRPr sz="1400">
                <a:latin typeface="WenQuanYi Zen Hei"/>
              </a:defRPr>
            </a:pPr>
            <a:r>
              <a:rPr>
                <a:latin typeface="WenQuanYi Zen Hei"/>
              </a:rPr>
              <a:t>• 用户培训与文档编制</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项目周期</a:t>
            </a:r>
          </a:p>
          <a:p>
            <a:pPr>
              <a:spcAft>
                <a:spcPts val="400"/>
              </a:spcAft>
              <a:defRPr sz="1400">
                <a:latin typeface="WenQuanYi Zen Hei"/>
              </a:defRPr>
            </a:pPr>
            <a:r>
              <a:rPr>
                <a:latin typeface="WenQuanYi Zen Hei"/>
              </a:rPr>
              <a:t>• 启动时间：2023年4月</a:t>
            </a:r>
          </a:p>
          <a:p>
            <a:pPr>
              <a:spcAft>
                <a:spcPts val="400"/>
              </a:spcAft>
              <a:defRPr sz="1400">
                <a:latin typeface="WenQuanYi Zen Hei"/>
              </a:defRPr>
            </a:pPr>
            <a:r>
              <a:rPr>
                <a:latin typeface="WenQuanYi Zen Hei"/>
              </a:rPr>
              <a:t>• 开发周期：2023年4月 - 10月</a:t>
            </a:r>
          </a:p>
          <a:p>
            <a:pPr>
              <a:spcAft>
                <a:spcPts val="400"/>
              </a:spcAft>
              <a:defRPr sz="1400">
                <a:latin typeface="WenQuanYi Zen Hei"/>
              </a:defRPr>
            </a:pPr>
            <a:r>
              <a:rPr>
                <a:latin typeface="WenQuanYi Zen Hei"/>
              </a:rPr>
              <a:t>• 当前状态：准备验收阶段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财务结算</a:t>
            </a:r>
            <a:endParaRPr kumimoji="1" lang="en-US" altLang="zh-CN" dirty="0"/>
          </a:p>
        </p:txBody>
      </p:sp>
      <p:sp>
        <p:nvSpPr>
          <p:cNvPr id="4" name="文本框 3"/>
          <p:cNvSpPr txBox="1"/>
          <p:nvPr/>
        </p:nvSpPr>
        <p:spPr>
          <a:xfrm>
            <a:off x="552010" y="85255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722479" y="2320069"/>
            <a:ext cx="1449128" cy="4761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endParaRPr lang="zh-CN" altLang="en-US" sz="1000" dirty="0"/>
          </a:p>
        </p:txBody>
      </p:sp>
      <p:sp>
        <p:nvSpPr>
          <p:cNvPr id="8" name="矩形: 圆角 7"/>
          <p:cNvSpPr/>
          <p:nvPr/>
        </p:nvSpPr>
        <p:spPr>
          <a:xfrm>
            <a:off x="2740680" y="232007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产品实施结束，登录系统后台</a:t>
            </a:r>
            <a:endParaRPr lang="zh-CN" altLang="en-US" sz="1000" dirty="0">
              <a:solidFill>
                <a:schemeClr val="tx1"/>
              </a:solidFill>
            </a:endParaRPr>
          </a:p>
        </p:txBody>
      </p:sp>
      <p:sp>
        <p:nvSpPr>
          <p:cNvPr id="31" name="矩形: 圆角 30"/>
          <p:cNvSpPr/>
          <p:nvPr/>
        </p:nvSpPr>
        <p:spPr>
          <a:xfrm>
            <a:off x="722479" y="441083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12" name="矩形: 圆角 11"/>
          <p:cNvSpPr/>
          <p:nvPr/>
        </p:nvSpPr>
        <p:spPr>
          <a:xfrm>
            <a:off x="2806996" y="3314213"/>
            <a:ext cx="1026236"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账户管理，提现</a:t>
            </a:r>
            <a:endParaRPr lang="zh-CN" altLang="en-US" sz="1000" dirty="0">
              <a:solidFill>
                <a:schemeClr val="tx1"/>
              </a:solidFill>
            </a:endParaRPr>
          </a:p>
        </p:txBody>
      </p:sp>
      <p:cxnSp>
        <p:nvCxnSpPr>
          <p:cNvPr id="20" name="连接符: 肘形 19"/>
          <p:cNvCxnSpPr>
            <a:stCxn id="8" idx="2"/>
            <a:endCxn id="12" idx="0"/>
          </p:cNvCxnSpPr>
          <p:nvPr/>
        </p:nvCxnSpPr>
        <p:spPr>
          <a:xfrm rot="5400000">
            <a:off x="3062286" y="3054089"/>
            <a:ext cx="517952" cy="229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43" idx="0"/>
          </p:cNvCxnSpPr>
          <p:nvPr/>
        </p:nvCxnSpPr>
        <p:spPr>
          <a:xfrm flipV="1">
            <a:off x="3833232" y="1684448"/>
            <a:ext cx="1094848" cy="1867861"/>
          </a:xfrm>
          <a:prstGeom prst="bentConnector4">
            <a:avLst>
              <a:gd name="adj1" fmla="val 23433"/>
              <a:gd name="adj2" fmla="val 11223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4346350" y="1684448"/>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绑定银行卡，设置支付密码</a:t>
            </a:r>
            <a:endParaRPr lang="zh-CN" altLang="en-US" sz="1000" dirty="0">
              <a:solidFill>
                <a:schemeClr val="tx1"/>
              </a:solidFill>
            </a:endParaRPr>
          </a:p>
        </p:txBody>
      </p:sp>
      <p:sp>
        <p:nvSpPr>
          <p:cNvPr id="47" name="矩形: 圆角 46"/>
          <p:cNvSpPr/>
          <p:nvPr/>
        </p:nvSpPr>
        <p:spPr>
          <a:xfrm>
            <a:off x="4351666" y="2456771"/>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输入提现信息（金额、密码）</a:t>
            </a:r>
            <a:endParaRPr lang="zh-CN" altLang="en-US" sz="1000" dirty="0">
              <a:solidFill>
                <a:schemeClr val="tx1"/>
              </a:solidFill>
            </a:endParaRPr>
          </a:p>
        </p:txBody>
      </p:sp>
      <p:cxnSp>
        <p:nvCxnSpPr>
          <p:cNvPr id="48" name="连接符: 肘形 47"/>
          <p:cNvCxnSpPr>
            <a:stCxn id="43" idx="2"/>
            <a:endCxn id="47" idx="0"/>
          </p:cNvCxnSpPr>
          <p:nvPr/>
        </p:nvCxnSpPr>
        <p:spPr>
          <a:xfrm rot="16200000" flipH="1">
            <a:off x="4782672" y="2306047"/>
            <a:ext cx="29613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4356574" y="3314212"/>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提交申请</a:t>
            </a:r>
            <a:endParaRPr lang="zh-CN" altLang="en-US" sz="1000" dirty="0">
              <a:solidFill>
                <a:schemeClr val="tx1"/>
              </a:solidFill>
            </a:endParaRPr>
          </a:p>
        </p:txBody>
      </p:sp>
      <p:sp>
        <p:nvSpPr>
          <p:cNvPr id="57" name="矩形: 圆角 56"/>
          <p:cNvSpPr/>
          <p:nvPr/>
        </p:nvSpPr>
        <p:spPr>
          <a:xfrm>
            <a:off x="4353085" y="4435265"/>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运营审核</a:t>
            </a:r>
            <a:endParaRPr lang="zh-CN" altLang="en-US" sz="1000" dirty="0">
              <a:solidFill>
                <a:schemeClr val="tx1"/>
              </a:solidFill>
            </a:endParaRPr>
          </a:p>
        </p:txBody>
      </p:sp>
      <p:cxnSp>
        <p:nvCxnSpPr>
          <p:cNvPr id="58" name="连接符: 肘形 57"/>
          <p:cNvCxnSpPr>
            <a:stCxn id="47" idx="2"/>
            <a:endCxn id="55" idx="0"/>
          </p:cNvCxnSpPr>
          <p:nvPr/>
        </p:nvCxnSpPr>
        <p:spPr>
          <a:xfrm rot="16200000" flipH="1">
            <a:off x="4745225" y="3121133"/>
            <a:ext cx="381250" cy="490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5" idx="2"/>
          </p:cNvCxnSpPr>
          <p:nvPr/>
        </p:nvCxnSpPr>
        <p:spPr>
          <a:xfrm rot="5400000">
            <a:off x="4614128" y="4111091"/>
            <a:ext cx="644864" cy="348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决策 69"/>
          <p:cNvSpPr/>
          <p:nvPr/>
        </p:nvSpPr>
        <p:spPr>
          <a:xfrm>
            <a:off x="5837222" y="440879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sp>
        <p:nvSpPr>
          <p:cNvPr id="71" name="矩形: 圆角 70"/>
          <p:cNvSpPr/>
          <p:nvPr/>
        </p:nvSpPr>
        <p:spPr>
          <a:xfrm>
            <a:off x="7917507" y="4435265"/>
            <a:ext cx="1123297"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财务复审</a:t>
            </a:r>
            <a:endParaRPr lang="zh-CN" altLang="en-US" sz="1000" dirty="0">
              <a:solidFill>
                <a:schemeClr val="tx1"/>
              </a:solidFill>
            </a:endParaRPr>
          </a:p>
        </p:txBody>
      </p:sp>
      <p:cxnSp>
        <p:nvCxnSpPr>
          <p:cNvPr id="74" name="连接符: 肘形 73"/>
          <p:cNvCxnSpPr>
            <a:stCxn id="70" idx="3"/>
            <a:endCxn id="71" idx="1"/>
          </p:cNvCxnSpPr>
          <p:nvPr/>
        </p:nvCxnSpPr>
        <p:spPr>
          <a:xfrm flipV="1">
            <a:off x="7337914" y="4673361"/>
            <a:ext cx="579593"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p:cNvCxnSpPr>
            <a:endCxn id="92" idx="2"/>
          </p:cNvCxnSpPr>
          <p:nvPr/>
        </p:nvCxnSpPr>
        <p:spPr>
          <a:xfrm rot="16200000" flipV="1">
            <a:off x="6275990" y="4098801"/>
            <a:ext cx="618391" cy="159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032800" y="4122410"/>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79" name="文本框 78"/>
          <p:cNvSpPr txBox="1"/>
          <p:nvPr/>
        </p:nvSpPr>
        <p:spPr>
          <a:xfrm>
            <a:off x="7403388" y="4379677"/>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81" name="连接符: 肘形 80"/>
          <p:cNvCxnSpPr>
            <a:stCxn id="57" idx="3"/>
            <a:endCxn id="70" idx="1"/>
          </p:cNvCxnSpPr>
          <p:nvPr/>
        </p:nvCxnSpPr>
        <p:spPr>
          <a:xfrm>
            <a:off x="5516545" y="4673361"/>
            <a:ext cx="320677"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6002659" y="331421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客服电话沟通</a:t>
            </a:r>
            <a:endParaRPr lang="zh-CN" altLang="en-US" sz="1000" dirty="0">
              <a:solidFill>
                <a:schemeClr val="tx1"/>
              </a:solidFill>
            </a:endParaRPr>
          </a:p>
        </p:txBody>
      </p:sp>
      <p:sp>
        <p:nvSpPr>
          <p:cNvPr id="102" name="流程图: 决策 101"/>
          <p:cNvSpPr/>
          <p:nvPr/>
        </p:nvSpPr>
        <p:spPr>
          <a:xfrm>
            <a:off x="9447125" y="4408793"/>
            <a:ext cx="1445931"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cxnSp>
        <p:nvCxnSpPr>
          <p:cNvPr id="103" name="连接符: 肘形 102"/>
          <p:cNvCxnSpPr>
            <a:stCxn id="102" idx="3"/>
            <a:endCxn id="122" idx="2"/>
          </p:cNvCxnSpPr>
          <p:nvPr/>
        </p:nvCxnSpPr>
        <p:spPr>
          <a:xfrm flipV="1">
            <a:off x="10893056" y="3780908"/>
            <a:ext cx="131109" cy="892507"/>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p:cNvCxnSpPr>
            <a:stCxn id="102" idx="0"/>
            <a:endCxn id="92" idx="3"/>
          </p:cNvCxnSpPr>
          <p:nvPr/>
        </p:nvCxnSpPr>
        <p:spPr>
          <a:xfrm rot="16200000" flipV="1">
            <a:off x="8239862" y="2478564"/>
            <a:ext cx="856487" cy="3003972"/>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9658465" y="4069467"/>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106" name="文本框 105"/>
          <p:cNvSpPr txBox="1"/>
          <p:nvPr/>
        </p:nvSpPr>
        <p:spPr>
          <a:xfrm>
            <a:off x="10995729" y="4331890"/>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107" name="连接符: 肘形 106"/>
          <p:cNvCxnSpPr>
            <a:stCxn id="71" idx="3"/>
            <a:endCxn id="102" idx="1"/>
          </p:cNvCxnSpPr>
          <p:nvPr/>
        </p:nvCxnSpPr>
        <p:spPr>
          <a:xfrm>
            <a:off x="9040804" y="4673361"/>
            <a:ext cx="406321"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p:cNvSpPr/>
          <p:nvPr/>
        </p:nvSpPr>
        <p:spPr>
          <a:xfrm>
            <a:off x="10442435" y="3304717"/>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收到通知，确认金额到账</a:t>
            </a:r>
            <a:endParaRPr lang="zh-CN" altLang="en-US" sz="1000" dirty="0">
              <a:solidFill>
                <a:schemeClr val="tx1"/>
              </a:solidFill>
            </a:endParaRPr>
          </a:p>
        </p:txBody>
      </p:sp>
      <p:sp>
        <p:nvSpPr>
          <p:cNvPr id="3" name="文本框 2"/>
          <p:cNvSpPr txBox="1"/>
          <p:nvPr/>
        </p:nvSpPr>
        <p:spPr>
          <a:xfrm>
            <a:off x="8050789" y="29747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629249" cy="369332"/>
          </a:xfrm>
          <a:prstGeom prst="rect">
            <a:avLst/>
          </a:prstGeom>
          <a:noFill/>
        </p:spPr>
        <p:txBody>
          <a:bodyPr wrap="square" rtlCol="0">
            <a:spAutoFit/>
          </a:bodyPr>
          <a:lstStyle/>
          <a:p>
            <a:r>
              <a:rPr kumimoji="1" lang="zh-CN" altLang="en-US" dirty="0"/>
              <a:t>运营基础管理</a:t>
            </a:r>
            <a:endParaRPr kumimoji="1" lang="en-US" altLang="zh-CN" dirty="0"/>
          </a:p>
        </p:txBody>
      </p:sp>
      <p:sp>
        <p:nvSpPr>
          <p:cNvPr id="215" name="矩形: 圆角 214"/>
          <p:cNvSpPr/>
          <p:nvPr/>
        </p:nvSpPr>
        <p:spPr>
          <a:xfrm>
            <a:off x="943139" y="2654850"/>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2422899" y="2683054"/>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分销管理</a:t>
            </a:r>
            <a:endParaRPr lang="zh-CN" altLang="en-US" sz="1000" dirty="0">
              <a:solidFill>
                <a:schemeClr val="tx1"/>
              </a:solidFill>
            </a:endParaRPr>
          </a:p>
        </p:txBody>
      </p:sp>
      <p:sp>
        <p:nvSpPr>
          <p:cNvPr id="7" name="矩形: 圆角 6"/>
          <p:cNvSpPr/>
          <p:nvPr/>
        </p:nvSpPr>
        <p:spPr>
          <a:xfrm>
            <a:off x="4262330" y="1976882"/>
            <a:ext cx="952447" cy="3890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a:t>
            </a:r>
            <a:endParaRPr lang="zh-CN" altLang="en-US" sz="1000" dirty="0">
              <a:solidFill>
                <a:schemeClr val="tx1"/>
              </a:solidFill>
            </a:endParaRPr>
          </a:p>
        </p:txBody>
      </p:sp>
      <p:sp>
        <p:nvSpPr>
          <p:cNvPr id="9" name="矩形: 圆角 8"/>
          <p:cNvSpPr/>
          <p:nvPr/>
        </p:nvSpPr>
        <p:spPr>
          <a:xfrm>
            <a:off x="4262330" y="2546946"/>
            <a:ext cx="1489885" cy="4525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线上分销</a:t>
            </a:r>
            <a:endParaRPr lang="en-US" altLang="zh-CN" sz="1000" dirty="0">
              <a:solidFill>
                <a:schemeClr val="tx1"/>
              </a:solidFill>
            </a:endParaRPr>
          </a:p>
          <a:p>
            <a:pPr algn="ctr"/>
            <a:r>
              <a:rPr lang="zh-CN" altLang="en-US" sz="1000" dirty="0">
                <a:solidFill>
                  <a:schemeClr val="tx1"/>
                </a:solidFill>
              </a:rPr>
              <a:t>票付通、游人帮</a:t>
            </a:r>
            <a:r>
              <a:rPr lang="en-US" altLang="zh-CN" sz="1000" dirty="0">
                <a:solidFill>
                  <a:schemeClr val="tx1"/>
                </a:solidFill>
              </a:rPr>
              <a:t>……</a:t>
            </a:r>
            <a:endParaRPr lang="zh-CN" altLang="en-US" sz="1000" dirty="0">
              <a:solidFill>
                <a:schemeClr val="tx1"/>
              </a:solidFill>
            </a:endParaRPr>
          </a:p>
        </p:txBody>
      </p:sp>
      <p:sp>
        <p:nvSpPr>
          <p:cNvPr id="11" name="矩形: 圆角 10"/>
          <p:cNvSpPr/>
          <p:nvPr/>
        </p:nvSpPr>
        <p:spPr>
          <a:xfrm>
            <a:off x="4262329" y="3221474"/>
            <a:ext cx="1756252"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endParaRPr lang="en-US" altLang="zh-CN" sz="1000" dirty="0">
              <a:solidFill>
                <a:schemeClr val="tx1"/>
              </a:solidFill>
            </a:endParaRPr>
          </a:p>
          <a:p>
            <a:pPr algn="ctr"/>
            <a:r>
              <a:rPr lang="zh-CN" altLang="en-US" sz="1000" dirty="0">
                <a:solidFill>
                  <a:schemeClr val="tx1"/>
                </a:solidFill>
              </a:rPr>
              <a:t>美团、携程、驴妈妈</a:t>
            </a:r>
            <a:r>
              <a:rPr lang="en-US" altLang="zh-CN" sz="1000" dirty="0">
                <a:solidFill>
                  <a:schemeClr val="tx1"/>
                </a:solidFill>
              </a:rPr>
              <a:t>……</a:t>
            </a:r>
            <a:endParaRPr lang="zh-CN" altLang="en-US" sz="1000" dirty="0">
              <a:solidFill>
                <a:schemeClr val="tx1"/>
              </a:solidFill>
            </a:endParaRPr>
          </a:p>
        </p:txBody>
      </p:sp>
      <p:sp>
        <p:nvSpPr>
          <p:cNvPr id="13" name="矩形: 圆角 12"/>
          <p:cNvSpPr/>
          <p:nvPr/>
        </p:nvSpPr>
        <p:spPr>
          <a:xfrm>
            <a:off x="4262329" y="3788803"/>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代理商</a:t>
            </a:r>
            <a:endParaRPr lang="zh-CN" altLang="en-US" sz="1000" dirty="0">
              <a:solidFill>
                <a:schemeClr val="tx1"/>
              </a:solidFill>
            </a:endParaRPr>
          </a:p>
        </p:txBody>
      </p:sp>
      <p:cxnSp>
        <p:nvCxnSpPr>
          <p:cNvPr id="16" name="连接符: 肘形 15"/>
          <p:cNvCxnSpPr>
            <a:stCxn id="218" idx="3"/>
          </p:cNvCxnSpPr>
          <p:nvPr/>
        </p:nvCxnSpPr>
        <p:spPr>
          <a:xfrm flipV="1">
            <a:off x="3751968" y="2148990"/>
            <a:ext cx="510362" cy="7721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218" idx="3"/>
            <a:endCxn id="9" idx="1"/>
          </p:cNvCxnSpPr>
          <p:nvPr/>
        </p:nvCxnSpPr>
        <p:spPr>
          <a:xfrm flipV="1">
            <a:off x="3751968" y="2773232"/>
            <a:ext cx="510362" cy="14791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218" idx="3"/>
            <a:endCxn id="11" idx="1"/>
          </p:cNvCxnSpPr>
          <p:nvPr/>
        </p:nvCxnSpPr>
        <p:spPr>
          <a:xfrm>
            <a:off x="3751968" y="2921149"/>
            <a:ext cx="510361" cy="49350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218" idx="3"/>
            <a:endCxn id="13" idx="1"/>
          </p:cNvCxnSpPr>
          <p:nvPr/>
        </p:nvCxnSpPr>
        <p:spPr>
          <a:xfrm>
            <a:off x="3751968" y="2921149"/>
            <a:ext cx="510361" cy="10599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2" name="矩形: 圆角 231"/>
          <p:cNvSpPr/>
          <p:nvPr/>
        </p:nvSpPr>
        <p:spPr>
          <a:xfrm>
            <a:off x="7360462" y="2761421"/>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财务结算</a:t>
            </a:r>
            <a:endParaRPr lang="zh-CN" altLang="en-US" sz="1000" dirty="0">
              <a:solidFill>
                <a:schemeClr val="tx1"/>
              </a:solidFill>
            </a:endParaRPr>
          </a:p>
        </p:txBody>
      </p:sp>
      <p:sp>
        <p:nvSpPr>
          <p:cNvPr id="233" name="矩形: 圆角 232"/>
          <p:cNvSpPr/>
          <p:nvPr/>
        </p:nvSpPr>
        <p:spPr>
          <a:xfrm>
            <a:off x="9280896" y="2612540"/>
            <a:ext cx="1756252" cy="773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支付结算平台接入</a:t>
            </a:r>
            <a:endParaRPr lang="en-US" altLang="zh-CN" sz="1000" dirty="0">
              <a:solidFill>
                <a:schemeClr val="tx1"/>
              </a:solidFill>
            </a:endParaRPr>
          </a:p>
          <a:p>
            <a:pPr algn="ctr"/>
            <a:r>
              <a:rPr lang="zh-CN" altLang="en-US" sz="1000" dirty="0">
                <a:solidFill>
                  <a:schemeClr val="tx1"/>
                </a:solidFill>
              </a:rPr>
              <a:t>（微信支付、支付宝、银联、海新域支付系统</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p:txBody>
      </p:sp>
      <p:cxnSp>
        <p:nvCxnSpPr>
          <p:cNvPr id="234" name="连接符: 肘形 233"/>
          <p:cNvCxnSpPr>
            <a:stCxn id="232" idx="3"/>
            <a:endCxn id="233" idx="1"/>
          </p:cNvCxnSpPr>
          <p:nvPr/>
        </p:nvCxnSpPr>
        <p:spPr>
          <a:xfrm flipV="1">
            <a:off x="8689531" y="2999373"/>
            <a:ext cx="591365" cy="14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矩形: 圆角 239"/>
          <p:cNvSpPr/>
          <p:nvPr/>
        </p:nvSpPr>
        <p:spPr>
          <a:xfrm>
            <a:off x="2422899" y="5154287"/>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会员管理</a:t>
            </a:r>
            <a:endParaRPr lang="zh-CN" altLang="en-US" sz="1000" dirty="0">
              <a:solidFill>
                <a:schemeClr val="tx1"/>
              </a:solidFill>
            </a:endParaRPr>
          </a:p>
        </p:txBody>
      </p:sp>
      <p:sp>
        <p:nvSpPr>
          <p:cNvPr id="50" name="矩形: 圆角 49"/>
          <p:cNvSpPr/>
          <p:nvPr/>
        </p:nvSpPr>
        <p:spPr>
          <a:xfrm>
            <a:off x="2422898" y="5948079"/>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数据报表</a:t>
            </a:r>
            <a:endParaRPr lang="zh-CN" altLang="en-US" sz="1000" dirty="0">
              <a:solidFill>
                <a:schemeClr val="tx1"/>
              </a:solidFill>
            </a:endParaRPr>
          </a:p>
        </p:txBody>
      </p:sp>
      <p:sp>
        <p:nvSpPr>
          <p:cNvPr id="4" name="文本框 3"/>
          <p:cNvSpPr txBox="1"/>
          <p:nvPr/>
        </p:nvSpPr>
        <p:spPr>
          <a:xfrm>
            <a:off x="643466" y="818937"/>
            <a:ext cx="29764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30" name="矩形: 圆角 29"/>
          <p:cNvSpPr/>
          <p:nvPr/>
        </p:nvSpPr>
        <p:spPr>
          <a:xfrm>
            <a:off x="4262329" y="4402645"/>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O2O</a:t>
            </a:r>
            <a:r>
              <a:rPr lang="zh-CN" altLang="en-US" sz="1000" dirty="0">
                <a:solidFill>
                  <a:schemeClr val="tx1"/>
                </a:solidFill>
              </a:rPr>
              <a:t>分销</a:t>
            </a:r>
            <a:endParaRPr lang="zh-CN" altLang="en-US" sz="1000" dirty="0">
              <a:solidFill>
                <a:schemeClr val="tx1"/>
              </a:solidFill>
            </a:endParaRPr>
          </a:p>
        </p:txBody>
      </p:sp>
      <p:cxnSp>
        <p:nvCxnSpPr>
          <p:cNvPr id="31" name="连接符: 肘形 30"/>
          <p:cNvCxnSpPr>
            <a:stCxn id="218" idx="3"/>
            <a:endCxn id="30" idx="1"/>
          </p:cNvCxnSpPr>
          <p:nvPr/>
        </p:nvCxnSpPr>
        <p:spPr>
          <a:xfrm>
            <a:off x="3751968" y="2921149"/>
            <a:ext cx="510361" cy="167380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5" name="矩形: 圆角 234"/>
          <p:cNvSpPr/>
          <p:nvPr/>
        </p:nvSpPr>
        <p:spPr>
          <a:xfrm>
            <a:off x="4409411" y="5199683"/>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会员等级、权益设置、积分</a:t>
            </a:r>
            <a:r>
              <a:rPr lang="en-US" altLang="zh-CN" sz="1000" dirty="0">
                <a:solidFill>
                  <a:schemeClr val="tx1"/>
                </a:solidFill>
              </a:rPr>
              <a:t>……</a:t>
            </a:r>
            <a:endParaRPr lang="zh-CN" altLang="en-US" sz="1000" dirty="0">
              <a:solidFill>
                <a:schemeClr val="tx1"/>
              </a:solidFill>
            </a:endParaRPr>
          </a:p>
        </p:txBody>
      </p:sp>
      <p:cxnSp>
        <p:nvCxnSpPr>
          <p:cNvPr id="236" name="连接符: 肘形 235"/>
          <p:cNvCxnSpPr>
            <a:stCxn id="240" idx="3"/>
            <a:endCxn id="235" idx="1"/>
          </p:cNvCxnSpPr>
          <p:nvPr/>
        </p:nvCxnSpPr>
        <p:spPr>
          <a:xfrm>
            <a:off x="3751968" y="5392382"/>
            <a:ext cx="657443" cy="4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8" name="矩形: 圆角 247"/>
          <p:cNvSpPr/>
          <p:nvPr/>
        </p:nvSpPr>
        <p:spPr>
          <a:xfrm>
            <a:off x="4409410" y="5994361"/>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订单统计、销售统计、渠道统计等</a:t>
            </a:r>
            <a:endParaRPr lang="zh-CN" altLang="en-US" sz="1000" dirty="0">
              <a:solidFill>
                <a:schemeClr val="tx1"/>
              </a:solidFill>
            </a:endParaRPr>
          </a:p>
        </p:txBody>
      </p:sp>
      <p:cxnSp>
        <p:nvCxnSpPr>
          <p:cNvPr id="249" name="连接符: 肘形 248"/>
          <p:cNvCxnSpPr>
            <a:stCxn id="50" idx="3"/>
            <a:endCxn id="248" idx="1"/>
          </p:cNvCxnSpPr>
          <p:nvPr/>
        </p:nvCxnSpPr>
        <p:spPr>
          <a:xfrm>
            <a:off x="3751967" y="6186174"/>
            <a:ext cx="657443" cy="13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24996" y="29571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312" y="76763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私</a:t>
            </a:r>
            <a:r>
              <a:rPr lang="zh-CN" sz="2400" b="1" dirty="0">
                <a:solidFill>
                  <a:srgbClr val="0046A0"/>
                </a:solidFill>
                <a:latin typeface="+mj-ea"/>
                <a:ea typeface="+mj-ea"/>
                <a:cs typeface="+mj-ea"/>
              </a:rPr>
              <a:t>有化</a:t>
            </a:r>
            <a:r>
              <a:rPr lang="zh-CN" sz="2400" b="1" dirty="0">
                <a:solidFill>
                  <a:srgbClr val="0046A0"/>
                </a:solidFill>
                <a:latin typeface="+mj-ea"/>
                <a:ea typeface="+mj-ea"/>
                <a:cs typeface="+mj-ea"/>
              </a:rPr>
              <a:t>部署</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757555" y="2792095"/>
            <a:ext cx="10298430" cy="675640"/>
          </a:xfrm>
          <a:prstGeom prst="rect">
            <a:avLst/>
          </a:prstGeom>
          <a:noFill/>
        </p:spPr>
        <p:txBody>
          <a:bodyPr wrap="none" rtlCol="0">
            <a:spAutoFit/>
          </a:bodyPr>
          <a:p>
            <a:r>
              <a:rPr lang="zh-CN" altLang="en-US" sz="2000"/>
              <a:t>目的：</a:t>
            </a:r>
            <a:endParaRPr lang="zh-CN" altLang="en-US" sz="2000"/>
          </a:p>
          <a:p>
            <a:pPr marL="285750" indent="-285750">
              <a:buFont typeface="Wingdings" panose="05000000000000000000" charset="0"/>
              <a:buChar char=""/>
            </a:pPr>
            <a:r>
              <a:rPr lang="zh-CN" altLang="en-US"/>
              <a:t>西山滑雪场</a:t>
            </a:r>
            <a:r>
              <a:rPr lang="zh-CN" altLang="en-US"/>
              <a:t>雪季系统独立部署，拥有所有系统权限及功能。方便后续</a:t>
            </a:r>
            <a:r>
              <a:rPr lang="zh-CN" altLang="en-US"/>
              <a:t>与非雪季系统进行系统</a:t>
            </a:r>
            <a:r>
              <a:rPr lang="zh-CN" altLang="en-US"/>
              <a:t>集成。</a:t>
            </a:r>
            <a:endParaRPr lang="zh-CN" altLang="en-US"/>
          </a:p>
        </p:txBody>
      </p:sp>
      <p:sp>
        <p:nvSpPr>
          <p:cNvPr id="6" name="文本框 5"/>
          <p:cNvSpPr txBox="1"/>
          <p:nvPr/>
        </p:nvSpPr>
        <p:spPr>
          <a:xfrm>
            <a:off x="757555" y="3990975"/>
            <a:ext cx="3440430" cy="675640"/>
          </a:xfrm>
          <a:prstGeom prst="rect">
            <a:avLst/>
          </a:prstGeom>
          <a:noFill/>
        </p:spPr>
        <p:txBody>
          <a:bodyPr wrap="none" rtlCol="0">
            <a:spAutoFit/>
          </a:bodyPr>
          <a:p>
            <a:r>
              <a:rPr lang="zh-CN" altLang="en-US" sz="2000"/>
              <a:t>部署实施：</a:t>
            </a:r>
            <a:endParaRPr lang="zh-CN" altLang="en-US" sz="2000"/>
          </a:p>
          <a:p>
            <a:pPr marL="285750" indent="-285750">
              <a:buFont typeface="Wingdings" panose="05000000000000000000" charset="0"/>
              <a:buChar char=""/>
            </a:pPr>
            <a:r>
              <a:rPr lang="zh-CN" altLang="en-US"/>
              <a:t>亿思维负责私有化</a:t>
            </a:r>
            <a:r>
              <a:rPr lang="zh-CN" altLang="en-US"/>
              <a:t>部署实施。</a:t>
            </a:r>
            <a:endParaRPr lang="zh-CN" altLang="en-US"/>
          </a:p>
        </p:txBody>
      </p:sp>
      <p:sp>
        <p:nvSpPr>
          <p:cNvPr id="7" name="文本框 6"/>
          <p:cNvSpPr txBox="1"/>
          <p:nvPr/>
        </p:nvSpPr>
        <p:spPr>
          <a:xfrm>
            <a:off x="757555" y="1593215"/>
            <a:ext cx="10298430" cy="953135"/>
          </a:xfrm>
          <a:prstGeom prst="rect">
            <a:avLst/>
          </a:prstGeom>
          <a:noFill/>
        </p:spPr>
        <p:txBody>
          <a:bodyPr wrap="none" rtlCol="0">
            <a:spAutoFit/>
          </a:bodyPr>
          <a:p>
            <a:r>
              <a:rPr lang="zh-CN" altLang="en-US" sz="2000"/>
              <a:t>原因：</a:t>
            </a:r>
            <a:endParaRPr lang="zh-CN" altLang="en-US" sz="2000"/>
          </a:p>
          <a:p>
            <a:pPr marL="285750" indent="-285750">
              <a:buFont typeface="Wingdings" panose="05000000000000000000" charset="0"/>
              <a:buChar char=""/>
            </a:pPr>
            <a:r>
              <a:rPr lang="zh-CN" altLang="en-US"/>
              <a:t>多个雪场共用一套亿思维的雪季系统，分配给西山滑雪场只有运营数据</a:t>
            </a:r>
            <a:r>
              <a:rPr lang="zh-CN" altLang="en-US"/>
              <a:t>查看权限，其他的系统</a:t>
            </a:r>
            <a:r>
              <a:rPr lang="zh-CN" altLang="en-US"/>
              <a:t>权限</a:t>
            </a:r>
            <a:endParaRPr lang="zh-CN" altLang="en-US"/>
          </a:p>
          <a:p>
            <a:r>
              <a:rPr lang="en-US" altLang="zh-CN"/>
              <a:t>   </a:t>
            </a:r>
            <a:r>
              <a:rPr lang="zh-CN" altLang="en-US"/>
              <a:t>及功能无法</a:t>
            </a:r>
            <a:r>
              <a:rPr lang="zh-CN" altLang="en-US"/>
              <a:t>使用。</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核心业务流程</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需求收集与分析</a:t>
            </a:r>
          </a:p>
          <a:p>
            <a:pPr lvl="1">
              <a:spcAft>
                <a:spcPts val="400"/>
              </a:spcAft>
              <a:defRPr sz="1300">
                <a:latin typeface="WenQuanYi Zen Hei"/>
              </a:defRPr>
            </a:pPr>
            <a:r>
              <a:rPr>
                <a:latin typeface="WenQuanYi Zen Hei"/>
              </a:rPr>
              <a:t>   • 用户需求调研</a:t>
            </a:r>
          </a:p>
          <a:p>
            <a:pPr lvl="1">
              <a:spcAft>
                <a:spcPts val="400"/>
              </a:spcAft>
              <a:defRPr sz="1300">
                <a:latin typeface="WenQuanYi Zen Hei"/>
              </a:defRPr>
            </a:pPr>
            <a:r>
              <a:rPr>
                <a:latin typeface="WenQuanYi Zen Hei"/>
              </a:rPr>
              <a:t>   • 业务流程梳理</a:t>
            </a:r>
          </a:p>
          <a:p>
            <a:pPr lvl="1">
              <a:spcAft>
                <a:spcPts val="400"/>
              </a:spcAft>
              <a:defRPr sz="1300">
                <a:latin typeface="WenQuanYi Zen Hei"/>
              </a:defRPr>
            </a:pPr>
            <a:r>
              <a:rPr>
                <a:latin typeface="WenQuanYi Zen Hei"/>
              </a:rPr>
              <a:t>   • 需求文档编写</a:t>
            </a:r>
          </a:p>
          <a:p>
            <a:pPr lvl="1">
              <a:spcAft>
                <a:spcPts val="400"/>
              </a:spcAft>
              <a:defRPr sz="1300">
                <a:latin typeface="WenQuanYi Zen Hei"/>
              </a:defRPr>
            </a:pPr>
            <a:r>
              <a:rPr>
                <a:latin typeface="WenQuanYi Zen Hei"/>
              </a:rPr>
              <a:t>   • 需求评审与确认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系统设计</a:t>
            </a:r>
          </a:p>
          <a:p>
            <a:pPr lvl="1">
              <a:spcAft>
                <a:spcPts val="400"/>
              </a:spcAft>
              <a:defRPr sz="1300">
                <a:latin typeface="WenQuanYi Zen Hei"/>
              </a:defRPr>
            </a:pPr>
            <a:r>
              <a:rPr>
                <a:latin typeface="WenQuanYi Zen Hei"/>
              </a:rPr>
              <a:t>   • 总体架构设计</a:t>
            </a:r>
          </a:p>
          <a:p>
            <a:pPr lvl="1">
              <a:spcAft>
                <a:spcPts val="400"/>
              </a:spcAft>
              <a:defRPr sz="1300">
                <a:latin typeface="WenQuanYi Zen Hei"/>
              </a:defRPr>
            </a:pPr>
            <a:r>
              <a:rPr>
                <a:latin typeface="WenQuanYi Zen Hei"/>
              </a:rPr>
              <a:t>   • 数据库详细设计</a:t>
            </a:r>
          </a:p>
          <a:p>
            <a:pPr lvl="1">
              <a:spcAft>
                <a:spcPts val="400"/>
              </a:spcAft>
              <a:defRPr sz="1300">
                <a:latin typeface="WenQuanYi Zen Hei"/>
              </a:defRPr>
            </a:pPr>
            <a:r>
              <a:rPr>
                <a:latin typeface="WenQuanYi Zen Hei"/>
              </a:rPr>
              <a:t>   • 接口设计与规范</a:t>
            </a:r>
          </a:p>
          <a:p>
            <a:pPr lvl="1">
              <a:spcAft>
                <a:spcPts val="400"/>
              </a:spcAft>
              <a:defRPr sz="1300">
                <a:latin typeface="WenQuanYi Zen Hei"/>
              </a:defRPr>
            </a:pPr>
            <a:r>
              <a:rPr>
                <a:latin typeface="WenQuanYi Zen Hei"/>
              </a:rPr>
              <a:t>   • 安全机制设计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开发实现</a:t>
            </a:r>
          </a:p>
          <a:p>
            <a:pPr lvl="1">
              <a:spcAft>
                <a:spcPts val="400"/>
              </a:spcAft>
              <a:defRPr sz="1300">
                <a:latin typeface="WenQuanYi Zen Hei"/>
              </a:defRPr>
            </a:pPr>
            <a:r>
              <a:rPr>
                <a:latin typeface="WenQuanYi Zen Hei"/>
              </a:rPr>
              <a:t>   • 模块化开发</a:t>
            </a:r>
          </a:p>
          <a:p>
            <a:pPr lvl="1">
              <a:spcAft>
                <a:spcPts val="400"/>
              </a:spcAft>
              <a:defRPr sz="1300">
                <a:latin typeface="WenQuanYi Zen Hei"/>
              </a:defRPr>
            </a:pPr>
            <a:r>
              <a:rPr>
                <a:latin typeface="WenQuanYi Zen Hei"/>
              </a:rPr>
              <a:t>   • 代码审查</a:t>
            </a:r>
          </a:p>
          <a:p>
            <a:pPr lvl="1">
              <a:spcAft>
                <a:spcPts val="400"/>
              </a:spcAft>
              <a:defRPr sz="1300">
                <a:latin typeface="WenQuanYi Zen Hei"/>
              </a:defRPr>
            </a:pPr>
            <a:r>
              <a:rPr>
                <a:latin typeface="WenQuanYi Zen Hei"/>
              </a:rPr>
              <a:t>   • 单元测试</a:t>
            </a:r>
          </a:p>
          <a:p>
            <a:pPr lvl="1">
              <a:spcAft>
                <a:spcPts val="400"/>
              </a:spcAft>
              <a:defRPr sz="1300">
                <a:latin typeface="WenQuanYi Zen Hei"/>
              </a:defRPr>
            </a:pPr>
            <a:r>
              <a:rPr>
                <a:latin typeface="WenQuanYi Zen Hei"/>
              </a:rPr>
              <a:t>   • 集成测试</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核心业务流程</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需求收集与分析</a:t>
            </a:r>
          </a:p>
          <a:p>
            <a:pPr lvl="1">
              <a:spcAft>
                <a:spcPts val="400"/>
              </a:spcAft>
              <a:defRPr sz="1300">
                <a:latin typeface="WenQuanYi Zen Hei"/>
              </a:defRPr>
            </a:pPr>
            <a:r>
              <a:rPr>
                <a:latin typeface="WenQuanYi Zen Hei"/>
              </a:rPr>
              <a:t>   • 用户需求调研</a:t>
            </a:r>
          </a:p>
          <a:p>
            <a:pPr lvl="1">
              <a:spcAft>
                <a:spcPts val="400"/>
              </a:spcAft>
              <a:defRPr sz="1300">
                <a:latin typeface="WenQuanYi Zen Hei"/>
              </a:defRPr>
            </a:pPr>
            <a:r>
              <a:rPr>
                <a:latin typeface="WenQuanYi Zen Hei"/>
              </a:rPr>
              <a:t>   • 业务流程梳理</a:t>
            </a:r>
          </a:p>
          <a:p>
            <a:pPr lvl="1">
              <a:spcAft>
                <a:spcPts val="400"/>
              </a:spcAft>
              <a:defRPr sz="1300">
                <a:latin typeface="WenQuanYi Zen Hei"/>
              </a:defRPr>
            </a:pPr>
            <a:r>
              <a:rPr>
                <a:latin typeface="WenQuanYi Zen Hei"/>
              </a:rPr>
              <a:t>   • 需求文档编写</a:t>
            </a:r>
          </a:p>
          <a:p>
            <a:pPr lvl="1">
              <a:spcAft>
                <a:spcPts val="400"/>
              </a:spcAft>
              <a:defRPr sz="1300">
                <a:latin typeface="WenQuanYi Zen Hei"/>
              </a:defRPr>
            </a:pPr>
            <a:r>
              <a:rPr>
                <a:latin typeface="WenQuanYi Zen Hei"/>
              </a:rPr>
              <a:t>   • 需求评审与确认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系统设计</a:t>
            </a:r>
          </a:p>
          <a:p>
            <a:pPr lvl="1">
              <a:spcAft>
                <a:spcPts val="400"/>
              </a:spcAft>
              <a:defRPr sz="1300">
                <a:latin typeface="WenQuanYi Zen Hei"/>
              </a:defRPr>
            </a:pPr>
            <a:r>
              <a:rPr>
                <a:latin typeface="WenQuanYi Zen Hei"/>
              </a:rPr>
              <a:t>   • 总体架构设计</a:t>
            </a:r>
          </a:p>
          <a:p>
            <a:pPr lvl="1">
              <a:spcAft>
                <a:spcPts val="400"/>
              </a:spcAft>
              <a:defRPr sz="1300">
                <a:latin typeface="WenQuanYi Zen Hei"/>
              </a:defRPr>
            </a:pPr>
            <a:r>
              <a:rPr>
                <a:latin typeface="WenQuanYi Zen Hei"/>
              </a:rPr>
              <a:t>   • 数据库详细设计</a:t>
            </a:r>
          </a:p>
          <a:p>
            <a:pPr lvl="1">
              <a:spcAft>
                <a:spcPts val="400"/>
              </a:spcAft>
              <a:defRPr sz="1300">
                <a:latin typeface="WenQuanYi Zen Hei"/>
              </a:defRPr>
            </a:pPr>
            <a:r>
              <a:rPr>
                <a:latin typeface="WenQuanYi Zen Hei"/>
              </a:rPr>
              <a:t>   • 接口设计与规范</a:t>
            </a:r>
          </a:p>
          <a:p>
            <a:pPr lvl="1">
              <a:spcAft>
                <a:spcPts val="400"/>
              </a:spcAft>
              <a:defRPr sz="1300">
                <a:latin typeface="WenQuanYi Zen Hei"/>
              </a:defRPr>
            </a:pPr>
            <a:r>
              <a:rPr>
                <a:latin typeface="WenQuanYi Zen Hei"/>
              </a:rPr>
              <a:t>   • 安全机制设计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开发实现</a:t>
            </a:r>
          </a:p>
          <a:p>
            <a:pPr lvl="1">
              <a:spcAft>
                <a:spcPts val="400"/>
              </a:spcAft>
              <a:defRPr sz="1300">
                <a:latin typeface="WenQuanYi Zen Hei"/>
              </a:defRPr>
            </a:pPr>
            <a:r>
              <a:rPr>
                <a:latin typeface="WenQuanYi Zen Hei"/>
              </a:rPr>
              <a:t>   • 模块化开发</a:t>
            </a:r>
          </a:p>
          <a:p>
            <a:pPr lvl="1">
              <a:spcAft>
                <a:spcPts val="400"/>
              </a:spcAft>
              <a:defRPr sz="1300">
                <a:latin typeface="WenQuanYi Zen Hei"/>
              </a:defRPr>
            </a:pPr>
            <a:r>
              <a:rPr>
                <a:latin typeface="WenQuanYi Zen Hei"/>
              </a:rPr>
              <a:t>   • 代码审查</a:t>
            </a:r>
          </a:p>
          <a:p>
            <a:pPr lvl="1">
              <a:spcAft>
                <a:spcPts val="400"/>
              </a:spcAft>
              <a:defRPr sz="1300">
                <a:latin typeface="WenQuanYi Zen Hei"/>
              </a:defRPr>
            </a:pPr>
            <a:r>
              <a:rPr>
                <a:latin typeface="WenQuanYi Zen Hei"/>
              </a:rPr>
              <a:t>   • 单元测试</a:t>
            </a:r>
          </a:p>
          <a:p>
            <a:pPr lvl="1">
              <a:spcAft>
                <a:spcPts val="400"/>
              </a:spcAft>
              <a:defRPr sz="1300">
                <a:latin typeface="WenQuanYi Zen Hei"/>
              </a:defRPr>
            </a:pPr>
            <a:r>
              <a:rPr>
                <a:latin typeface="WenQuanYi Zen Hei"/>
              </a:rPr>
              <a:t>   • 集成测试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系统测试</a:t>
            </a:r>
          </a:p>
          <a:p>
            <a:pPr lvl="1">
              <a:spcAft>
                <a:spcPts val="400"/>
              </a:spcAft>
              <a:defRPr sz="1300">
                <a:latin typeface="WenQuanYi Zen Hei"/>
              </a:defRPr>
            </a:pPr>
            <a:r>
              <a:rPr>
                <a:latin typeface="WenQuanYi Zen Hei"/>
              </a:rPr>
              <a:t>   • 功能测试</a:t>
            </a:r>
          </a:p>
          <a:p>
            <a:pPr lvl="1">
              <a:spcAft>
                <a:spcPts val="400"/>
              </a:spcAft>
              <a:defRPr sz="1300">
                <a:latin typeface="WenQuanYi Zen Hei"/>
              </a:defRPr>
            </a:pPr>
            <a:r>
              <a:rPr>
                <a:latin typeface="WenQuanYi Zen Hei"/>
              </a:rPr>
              <a:t>   • 性能测试</a:t>
            </a:r>
          </a:p>
          <a:p>
            <a:pPr lvl="1">
              <a:spcAft>
                <a:spcPts val="400"/>
              </a:spcAft>
              <a:defRPr sz="1300">
                <a:latin typeface="WenQuanYi Zen Hei"/>
              </a:defRPr>
            </a:pPr>
            <a:r>
              <a:rPr>
                <a:latin typeface="WenQuanYi Zen Hei"/>
              </a:rPr>
              <a:t>   • 安全测试</a:t>
            </a:r>
          </a:p>
          <a:p>
            <a:pPr lvl="1">
              <a:spcAft>
                <a:spcPts val="400"/>
              </a:spcAft>
              <a:defRPr sz="1300">
                <a:latin typeface="WenQuanYi Zen Hei"/>
              </a:defRPr>
            </a:pPr>
            <a:r>
              <a:rPr>
                <a:latin typeface="WenQuanYi Zen Hei"/>
              </a:rPr>
              <a:t>   • 用户验收测试（UAT）</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部署上线</a:t>
            </a:r>
          </a:p>
          <a:p>
            <a:pPr lvl="1">
              <a:spcAft>
                <a:spcPts val="400"/>
              </a:spcAft>
              <a:defRPr sz="1300">
                <a:latin typeface="WenQuanYi Zen Hei"/>
              </a:defRPr>
            </a:pPr>
            <a:r>
              <a:rPr>
                <a:latin typeface="WenQuanYi Zen Hei"/>
              </a:rPr>
              <a:t>   • 生产环境准备</a:t>
            </a:r>
          </a:p>
          <a:p>
            <a:pPr lvl="1">
              <a:spcAft>
                <a:spcPts val="400"/>
              </a:spcAft>
              <a:defRPr sz="1300">
                <a:latin typeface="WenQuanYi Zen Hei"/>
              </a:defRPr>
            </a:pPr>
            <a:r>
              <a:rPr>
                <a:latin typeface="WenQuanYi Zen Hei"/>
              </a:rPr>
              <a:t>   • 系统部署实施</a:t>
            </a:r>
          </a:p>
          <a:p>
            <a:pPr lvl="1">
              <a:spcAft>
                <a:spcPts val="400"/>
              </a:spcAft>
              <a:defRPr sz="1300">
                <a:latin typeface="WenQuanYi Zen Hei"/>
              </a:defRPr>
            </a:pPr>
            <a:r>
              <a:rPr>
                <a:latin typeface="WenQuanYi Zen Hei"/>
              </a:rPr>
              <a:t>   • 数据迁移与验证</a:t>
            </a:r>
          </a:p>
          <a:p>
            <a:pPr lvl="1">
              <a:spcAft>
                <a:spcPts val="400"/>
              </a:spcAft>
              <a:defRPr sz="1300">
                <a:latin typeface="WenQuanYi Zen Hei"/>
              </a:defRPr>
            </a:pPr>
            <a:r>
              <a:rPr>
                <a:latin typeface="WenQuanYi Zen Hei"/>
              </a:rPr>
              <a:t>   • 切换方案执行</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运维支持</a:t>
            </a:r>
          </a:p>
          <a:p>
            <a:pPr lvl="1">
              <a:spcAft>
                <a:spcPts val="400"/>
              </a:spcAft>
              <a:defRPr sz="1300">
                <a:latin typeface="WenQuanYi Zen Hei"/>
              </a:defRPr>
            </a:pPr>
            <a:r>
              <a:rPr>
                <a:latin typeface="WenQuanYi Zen Hei"/>
              </a:rPr>
              <a:t>   • 7×24小时系统监控</a:t>
            </a:r>
          </a:p>
          <a:p>
            <a:pPr lvl="1">
              <a:spcAft>
                <a:spcPts val="400"/>
              </a:spcAft>
              <a:defRPr sz="1300">
                <a:latin typeface="WenQuanYi Zen Hei"/>
              </a:defRPr>
            </a:pPr>
            <a:r>
              <a:rPr>
                <a:latin typeface="WenQuanYi Zen Hei"/>
              </a:rPr>
              <a:t>   • 快速问题响应机制</a:t>
            </a:r>
          </a:p>
          <a:p>
            <a:pPr lvl="1">
              <a:spcAft>
                <a:spcPts val="400"/>
              </a:spcAft>
              <a:defRPr sz="1300">
                <a:latin typeface="WenQuanYi Zen Hei"/>
              </a:defRPr>
            </a:pPr>
            <a:r>
              <a:rPr>
                <a:latin typeface="WenQuanYi Zen Hei"/>
              </a:rPr>
              <a:t>   • 持续优化与改进</a:t>
            </a:r>
          </a:p>
          <a:p>
            <a:pPr lvl="1">
              <a:spcAft>
                <a:spcPts val="400"/>
              </a:spcAft>
              <a:defRPr sz="1300">
                <a:latin typeface="WenQuanYi Zen Hei"/>
              </a:defRPr>
            </a:pPr>
            <a:r>
              <a:rPr>
                <a:latin typeface="WenQuanYi Zen Hei"/>
              </a:rPr>
              <a:t>   • 定期巡检与维护</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系统测试</a:t>
            </a:r>
          </a:p>
          <a:p>
            <a:pPr lvl="1">
              <a:spcAft>
                <a:spcPts val="400"/>
              </a:spcAft>
              <a:defRPr sz="1300">
                <a:latin typeface="WenQuanYi Zen Hei"/>
              </a:defRPr>
            </a:pPr>
            <a:r>
              <a:rPr>
                <a:latin typeface="WenQuanYi Zen Hei"/>
              </a:rPr>
              <a:t>   • 功能测试</a:t>
            </a:r>
          </a:p>
          <a:p>
            <a:pPr lvl="1">
              <a:spcAft>
                <a:spcPts val="400"/>
              </a:spcAft>
              <a:defRPr sz="1300">
                <a:latin typeface="WenQuanYi Zen Hei"/>
              </a:defRPr>
            </a:pPr>
            <a:r>
              <a:rPr>
                <a:latin typeface="WenQuanYi Zen Hei"/>
              </a:rPr>
              <a:t>   • 性能测试</a:t>
            </a:r>
          </a:p>
          <a:p>
            <a:pPr lvl="1">
              <a:spcAft>
                <a:spcPts val="400"/>
              </a:spcAft>
              <a:defRPr sz="1300">
                <a:latin typeface="WenQuanYi Zen Hei"/>
              </a:defRPr>
            </a:pPr>
            <a:r>
              <a:rPr>
                <a:latin typeface="WenQuanYi Zen Hei"/>
              </a:rPr>
              <a:t>   • 安全测试</a:t>
            </a:r>
          </a:p>
          <a:p>
            <a:pPr lvl="1">
              <a:spcAft>
                <a:spcPts val="400"/>
              </a:spcAft>
              <a:defRPr sz="1300">
                <a:latin typeface="WenQuanYi Zen Hei"/>
              </a:defRPr>
            </a:pPr>
            <a:r>
              <a:rPr>
                <a:latin typeface="WenQuanYi Zen Hei"/>
              </a:rPr>
              <a:t>   • 用户验收测试（UAT）</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部署上线</a:t>
            </a:r>
          </a:p>
          <a:p>
            <a:pPr lvl="1">
              <a:spcAft>
                <a:spcPts val="400"/>
              </a:spcAft>
              <a:defRPr sz="1300">
                <a:latin typeface="WenQuanYi Zen Hei"/>
              </a:defRPr>
            </a:pPr>
            <a:r>
              <a:rPr>
                <a:latin typeface="WenQuanYi Zen Hei"/>
              </a:rPr>
              <a:t>   • 生产环境准备</a:t>
            </a:r>
          </a:p>
          <a:p>
            <a:pPr lvl="1">
              <a:spcAft>
                <a:spcPts val="400"/>
              </a:spcAft>
              <a:defRPr sz="1300">
                <a:latin typeface="WenQuanYi Zen Hei"/>
              </a:defRPr>
            </a:pPr>
            <a:r>
              <a:rPr>
                <a:latin typeface="WenQuanYi Zen Hei"/>
              </a:rPr>
              <a:t>   • 系统部署实施</a:t>
            </a:r>
          </a:p>
          <a:p>
            <a:pPr lvl="1">
              <a:spcAft>
                <a:spcPts val="400"/>
              </a:spcAft>
              <a:defRPr sz="1300">
                <a:latin typeface="WenQuanYi Zen Hei"/>
              </a:defRPr>
            </a:pPr>
            <a:r>
              <a:rPr>
                <a:latin typeface="WenQuanYi Zen Hei"/>
              </a:rPr>
              <a:t>   • 数据迁移与验证</a:t>
            </a:r>
          </a:p>
          <a:p>
            <a:pPr lvl="1">
              <a:spcAft>
                <a:spcPts val="400"/>
              </a:spcAft>
              <a:defRPr sz="1300">
                <a:latin typeface="WenQuanYi Zen Hei"/>
              </a:defRPr>
            </a:pPr>
            <a:r>
              <a:rPr>
                <a:latin typeface="WenQuanYi Zen Hei"/>
              </a:rPr>
              <a:t>   • 切换方案执行</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运维支持</a:t>
            </a:r>
          </a:p>
          <a:p>
            <a:pPr lvl="1">
              <a:spcAft>
                <a:spcPts val="400"/>
              </a:spcAft>
              <a:defRPr sz="1300">
                <a:latin typeface="WenQuanYi Zen Hei"/>
              </a:defRPr>
            </a:pPr>
            <a:r>
              <a:rPr>
                <a:latin typeface="WenQuanYi Zen Hei"/>
              </a:rPr>
              <a:t>   • 7×24小时系统监控</a:t>
            </a:r>
          </a:p>
          <a:p>
            <a:pPr lvl="1">
              <a:spcAft>
                <a:spcPts val="400"/>
              </a:spcAft>
              <a:defRPr sz="1300">
                <a:latin typeface="WenQuanYi Zen Hei"/>
              </a:defRPr>
            </a:pPr>
            <a:r>
              <a:rPr>
                <a:latin typeface="WenQuanYi Zen Hei"/>
              </a:rPr>
              <a:t>   • 快速问题响应机制</a:t>
            </a:r>
          </a:p>
          <a:p>
            <a:pPr lvl="1">
              <a:spcAft>
                <a:spcPts val="400"/>
              </a:spcAft>
              <a:defRPr sz="1300">
                <a:latin typeface="WenQuanYi Zen Hei"/>
              </a:defRPr>
            </a:pPr>
            <a:r>
              <a:rPr>
                <a:latin typeface="WenQuanYi Zen Hei"/>
              </a:rPr>
              <a:t>   • 持续优化与改进</a:t>
            </a:r>
          </a:p>
          <a:p>
            <a:pPr lvl="1">
              <a:spcAft>
                <a:spcPts val="400"/>
              </a:spcAft>
              <a:defRPr sz="1300">
                <a:latin typeface="WenQuanYi Zen Hei"/>
              </a:defRPr>
            </a:pPr>
            <a:r>
              <a:rPr>
                <a:latin typeface="WenQuanYi Zen Hei"/>
              </a:rPr>
              <a:t>   • 定期巡检与维护</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前端展示层：响应式Web界面</a:t>
            </a:r>
          </a:p>
          <a:p>
            <a:pPr>
              <a:spcAft>
                <a:spcPts val="400"/>
              </a:spcAft>
              <a:defRPr sz="1400">
                <a:latin typeface="WenQuanYi Zen Hei"/>
              </a:defRPr>
            </a:pPr>
            <a:r>
              <a:rPr>
                <a:latin typeface="WenQuanYi Zen Hei"/>
              </a:rPr>
              <a:t>• 业务逻辑层：RESTful API服务</a:t>
            </a:r>
          </a:p>
          <a:p>
            <a:pPr>
              <a:spcAft>
                <a:spcPts val="400"/>
              </a:spcAft>
              <a:defRPr sz="1400">
                <a:latin typeface="WenQuanYi Zen Hei"/>
              </a:defRPr>
            </a:pPr>
            <a:r>
              <a:rPr>
                <a:latin typeface="WenQuanYi Zen Hei"/>
              </a:rPr>
              <a:t>• 数据访问层：ORM框架封装</a:t>
            </a:r>
          </a:p>
          <a:p>
            <a:pPr>
              <a:spcAft>
                <a:spcPts val="400"/>
              </a:spcAft>
              <a:defRPr sz="1400">
                <a:latin typeface="WenQuanYi Zen Hei"/>
              </a:defRPr>
            </a:pPr>
            <a:r>
              <a:rPr>
                <a:latin typeface="WenQuanYi Zen Hei"/>
              </a:rPr>
              <a:t>• 数据存储层：关系型数据库 + 缓存</a:t>
            </a:r>
          </a:p>
          <a:p>
            <a:pPr>
              <a:spcAft>
                <a:spcPts val="400"/>
              </a:spcAft>
              <a:defRPr sz="1400">
                <a:latin typeface="WenQuanYi Zen Hei"/>
              </a:defRPr>
            </a:pPr>
            <a:r>
              <a:rPr>
                <a:latin typeface="WenQuanYi Zen Hei"/>
              </a:rPr>
              <a:t>• 基础设施层：云服务支持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用户管理模块：权限控制、角色管理</a:t>
            </a:r>
          </a:p>
          <a:p>
            <a:pPr>
              <a:spcAft>
                <a:spcPts val="400"/>
              </a:spcAft>
              <a:defRPr sz="1400">
                <a:latin typeface="WenQuanYi Zen Hei"/>
              </a:defRPr>
            </a:pPr>
            <a:r>
              <a:rPr>
                <a:latin typeface="WenQuanYi Zen Hei"/>
              </a:rPr>
              <a:t>• 业务处理模块：核心业务流程</a:t>
            </a:r>
          </a:p>
          <a:p>
            <a:pPr>
              <a:spcAft>
                <a:spcPts val="400"/>
              </a:spcAft>
              <a:defRPr sz="1400">
                <a:latin typeface="WenQuanYi Zen Hei"/>
              </a:defRPr>
            </a:pPr>
            <a:r>
              <a:rPr>
                <a:latin typeface="WenQuanYi Zen Hei"/>
              </a:rPr>
              <a:t>• 数据分析模块：报表统计、趋势分析</a:t>
            </a:r>
          </a:p>
          <a:p>
            <a:pPr>
              <a:spcAft>
                <a:spcPts val="400"/>
              </a:spcAft>
              <a:defRPr sz="1400">
                <a:latin typeface="WenQuanYi Zen Hei"/>
              </a:defRPr>
            </a:pPr>
            <a:r>
              <a:rPr>
                <a:latin typeface="WenQuanYi Zen Hei"/>
              </a:rPr>
              <a:t>• 报表生成模块：多格式导出</a:t>
            </a:r>
          </a:p>
          <a:p>
            <a:pPr>
              <a:spcAft>
                <a:spcPts val="400"/>
              </a:spcAft>
              <a:defRPr sz="1400">
                <a:latin typeface="WenQuanYi Zen Hei"/>
              </a:defRPr>
            </a:pPr>
            <a:r>
              <a:rPr>
                <a:latin typeface="WenQuanYi Zen Hei"/>
              </a:rPr>
              <a:t>• 系统管理模块：配置管理、日志审计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高可用性：集群部署、故障自动切换</a:t>
            </a:r>
          </a:p>
          <a:p>
            <a:pPr>
              <a:spcAft>
                <a:spcPts val="400"/>
              </a:spcAft>
              <a:defRPr sz="1400">
                <a:latin typeface="WenQuanYi Zen Hei"/>
              </a:defRPr>
            </a:pPr>
            <a:r>
              <a:rPr>
                <a:latin typeface="WenQuanYi Zen Hei"/>
              </a:rPr>
              <a:t>• 高性能：缓存优化、异步处理</a:t>
            </a:r>
          </a:p>
          <a:p>
            <a:pPr>
              <a:spcAft>
                <a:spcPts val="400"/>
              </a:spcAft>
              <a:defRPr sz="1400">
                <a:latin typeface="WenQuanYi Zen Hei"/>
              </a:defRPr>
            </a:pPr>
            <a:r>
              <a:rPr>
                <a:latin typeface="WenQuanYi Zen Hei"/>
              </a:rPr>
              <a:t>• 高安全性：数据加密、权限控制</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前端展示层：响应式Web界面</a:t>
            </a:r>
          </a:p>
          <a:p>
            <a:pPr>
              <a:spcAft>
                <a:spcPts val="400"/>
              </a:spcAft>
              <a:defRPr sz="1400">
                <a:latin typeface="WenQuanYi Zen Hei"/>
              </a:defRPr>
            </a:pPr>
            <a:r>
              <a:rPr>
                <a:latin typeface="WenQuanYi Zen Hei"/>
              </a:rPr>
              <a:t>• 业务逻辑层：RESTful API服务</a:t>
            </a:r>
          </a:p>
          <a:p>
            <a:pPr>
              <a:spcAft>
                <a:spcPts val="400"/>
              </a:spcAft>
              <a:defRPr sz="1400">
                <a:latin typeface="WenQuanYi Zen Hei"/>
              </a:defRPr>
            </a:pPr>
            <a:r>
              <a:rPr>
                <a:latin typeface="WenQuanYi Zen Hei"/>
              </a:rPr>
              <a:t>• 数据访问层：ORM框架封装</a:t>
            </a:r>
          </a:p>
          <a:p>
            <a:pPr>
              <a:spcAft>
                <a:spcPts val="400"/>
              </a:spcAft>
              <a:defRPr sz="1400">
                <a:latin typeface="WenQuanYi Zen Hei"/>
              </a:defRPr>
            </a:pPr>
            <a:r>
              <a:rPr>
                <a:latin typeface="WenQuanYi Zen Hei"/>
              </a:rPr>
              <a:t>• 数据存储层：关系型数据库 + 缓存</a:t>
            </a:r>
          </a:p>
          <a:p>
            <a:pPr>
              <a:spcAft>
                <a:spcPts val="400"/>
              </a:spcAft>
              <a:defRPr sz="1400">
                <a:latin typeface="WenQuanYi Zen Hei"/>
              </a:defRPr>
            </a:pPr>
            <a:r>
              <a:rPr>
                <a:latin typeface="WenQuanYi Zen Hei"/>
              </a:rPr>
              <a:t>• 基础设施层：云服务支持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用户管理模块：权限控制、角色管理</a:t>
            </a:r>
          </a:p>
          <a:p>
            <a:pPr>
              <a:spcAft>
                <a:spcPts val="400"/>
              </a:spcAft>
              <a:defRPr sz="1400">
                <a:latin typeface="WenQuanYi Zen Hei"/>
              </a:defRPr>
            </a:pPr>
            <a:r>
              <a:rPr>
                <a:latin typeface="WenQuanYi Zen Hei"/>
              </a:rPr>
              <a:t>• 业务处理模块：核心业务流程</a:t>
            </a:r>
          </a:p>
          <a:p>
            <a:pPr>
              <a:spcAft>
                <a:spcPts val="400"/>
              </a:spcAft>
              <a:defRPr sz="1400">
                <a:latin typeface="WenQuanYi Zen Hei"/>
              </a:defRPr>
            </a:pPr>
            <a:r>
              <a:rPr>
                <a:latin typeface="WenQuanYi Zen Hei"/>
              </a:rPr>
              <a:t>• 数据分析模块：报表统计、趋势分析</a:t>
            </a:r>
          </a:p>
          <a:p>
            <a:pPr>
              <a:spcAft>
                <a:spcPts val="400"/>
              </a:spcAft>
              <a:defRPr sz="1400">
                <a:latin typeface="WenQuanYi Zen Hei"/>
              </a:defRPr>
            </a:pPr>
            <a:r>
              <a:rPr>
                <a:latin typeface="WenQuanYi Zen Hei"/>
              </a:rPr>
              <a:t>• 报表生成模块：多格式导出</a:t>
            </a:r>
          </a:p>
          <a:p>
            <a:pPr>
              <a:spcAft>
                <a:spcPts val="400"/>
              </a:spcAft>
              <a:defRPr sz="1400">
                <a:latin typeface="WenQuanYi Zen Hei"/>
              </a:defRPr>
            </a:pPr>
            <a:r>
              <a:rPr>
                <a:latin typeface="WenQuanYi Zen Hei"/>
              </a:rPr>
              <a:t>• 系统管理模块：配置管理、日志审计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高可用性：集群部署、故障自动切换</a:t>
            </a:r>
          </a:p>
          <a:p>
            <a:pPr>
              <a:spcAft>
                <a:spcPts val="400"/>
              </a:spcAft>
              <a:defRPr sz="1400">
                <a:latin typeface="WenQuanYi Zen Hei"/>
              </a:defRPr>
            </a:pPr>
            <a:r>
              <a:rPr>
                <a:latin typeface="WenQuanYi Zen Hei"/>
              </a:rPr>
              <a:t>• 高性能：缓存优化、异步处理</a:t>
            </a:r>
          </a:p>
          <a:p>
            <a:pPr>
              <a:spcAft>
                <a:spcPts val="400"/>
              </a:spcAft>
              <a:defRPr sz="1400">
                <a:latin typeface="WenQuanYi Zen Hei"/>
              </a:defRPr>
            </a:pPr>
            <a:r>
              <a:rPr>
                <a:latin typeface="WenQuanYi Zen Hei"/>
              </a:rPr>
              <a:t>• 高安全性：数据加密、权限控制</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持续集成与持续部署（CI/CD）</a:t>
            </a:r>
          </a:p>
          <a:p>
            <a:pPr>
              <a:spcAft>
                <a:spcPts val="400"/>
              </a:spcAft>
              <a:defRPr sz="1400">
                <a:latin typeface="WenQuanYi Zen Hei"/>
              </a:defRPr>
            </a:pPr>
            <a:r>
              <a:rPr>
                <a:latin typeface="WenQuanYi Zen Hei"/>
              </a:rPr>
              <a:t>• 每周三定期例会制度</a:t>
            </a:r>
          </a:p>
          <a:p>
            <a:pPr>
              <a:spcAft>
                <a:spcPts val="400"/>
              </a:spcAft>
              <a:defRPr sz="1400">
                <a:latin typeface="WenQuanYi Zen Hei"/>
              </a:defRPr>
            </a:pPr>
            <a:r>
              <a:rPr>
                <a:latin typeface="WenQuanYi Zen Hei"/>
              </a:rPr>
              <a:t>• 日常站会（Daily Standup）</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a:t>
            </a:r>
          </a:p>
          <a:p>
            <a:pPr>
              <a:spcAft>
                <a:spcPts val="400"/>
              </a:spcAft>
              <a:defRPr sz="1400">
                <a:latin typeface="WenQuanYi Zen Hei"/>
              </a:defRPr>
            </a:pPr>
            <a:r>
              <a:rPr>
                <a:latin typeface="WenQuanYi Zen Hei"/>
              </a:rPr>
              <a:t>• 系统架构师：1人（技术方案）</a:t>
            </a:r>
          </a:p>
          <a:p>
            <a:pPr>
              <a:spcAft>
                <a:spcPts val="400"/>
              </a:spcAft>
              <a:defRPr sz="1400">
                <a:latin typeface="WenQuanYi Zen Hei"/>
              </a:defRPr>
            </a:pPr>
            <a:r>
              <a:rPr>
                <a:latin typeface="WenQuanYi Zen Hei"/>
              </a:rPr>
              <a:t>• 前端工程师：2-3人</a:t>
            </a:r>
          </a:p>
          <a:p>
            <a:pPr>
              <a:spcAft>
                <a:spcPts val="400"/>
              </a:spcAft>
              <a:defRPr sz="1400">
                <a:latin typeface="WenQuanYi Zen Hei"/>
              </a:defRPr>
            </a:pPr>
            <a:r>
              <a:rPr>
                <a:latin typeface="WenQuanYi Zen Hei"/>
              </a:rPr>
              <a:t>• 后端工程师：3-4人</a:t>
            </a:r>
          </a:p>
          <a:p>
            <a:pPr>
              <a:spcAft>
                <a:spcPts val="400"/>
              </a:spcAft>
              <a:defRPr sz="1400">
                <a:latin typeface="WenQuanYi Zen Hei"/>
              </a:defRPr>
            </a:pPr>
            <a:r>
              <a:rPr>
                <a:latin typeface="WenQuanYi Zen Hei"/>
              </a:rPr>
              <a:t>• 测试工程师：2人</a:t>
            </a:r>
          </a:p>
          <a:p>
            <a:pPr>
              <a:spcAft>
                <a:spcPts val="400"/>
              </a:spcAft>
              <a:defRPr sz="1400">
                <a:latin typeface="WenQuanYi Zen Hei"/>
              </a:defRPr>
            </a:pPr>
            <a:r>
              <a:rPr>
                <a:latin typeface="WenQuanYi Zen Hei"/>
              </a:rPr>
              <a:t>• UI/UX设计师：1-2人</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a:t>
            </a:r>
          </a:p>
          <a:p>
            <a:pPr>
              <a:spcAft>
                <a:spcPts val="400"/>
              </a:spcAft>
              <a:defRPr sz="1400">
                <a:latin typeface="WenQuanYi Zen Hei"/>
              </a:defRPr>
            </a:pPr>
            <a:r>
              <a:rPr>
                <a:latin typeface="WenQuanYi Zen Hei"/>
              </a:rPr>
              <a:t>• 日常沟通：企业微信/钉钉</a:t>
            </a:r>
          </a:p>
          <a:p>
            <a:pPr>
              <a:spcAft>
                <a:spcPts val="400"/>
              </a:spcAft>
              <a:defRPr sz="1400">
                <a:latin typeface="WenQuanYi Zen Hei"/>
              </a:defRPr>
            </a:pPr>
            <a:r>
              <a:rPr>
                <a:latin typeface="WenQuanYi Zen Hei"/>
              </a:rPr>
              <a:t>• 文档管理：Confluence协同平台</a:t>
            </a:r>
          </a:p>
          <a:p>
            <a:pPr>
              <a:spcAft>
                <a:spcPts val="400"/>
              </a:spcAft>
              <a:defRPr sz="1400">
                <a:latin typeface="WenQuanYi Zen Hei"/>
              </a:defRPr>
            </a:pPr>
            <a:r>
              <a:rPr>
                <a:latin typeface="WenQuanYi Zen Hei"/>
              </a:rPr>
              <a:t>• 代码管理：Git版本控制</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持续集成与持续部署（CI/CD）</a:t>
            </a:r>
          </a:p>
          <a:p>
            <a:pPr>
              <a:spcAft>
                <a:spcPts val="400"/>
              </a:spcAft>
              <a:defRPr sz="1400">
                <a:latin typeface="WenQuanYi Zen Hei"/>
              </a:defRPr>
            </a:pPr>
            <a:r>
              <a:rPr>
                <a:latin typeface="WenQuanYi Zen Hei"/>
              </a:rPr>
              <a:t>• 每周三定期例会制度</a:t>
            </a:r>
          </a:p>
          <a:p>
            <a:pPr>
              <a:spcAft>
                <a:spcPts val="400"/>
              </a:spcAft>
              <a:defRPr sz="1400">
                <a:latin typeface="WenQuanYi Zen Hei"/>
              </a:defRPr>
            </a:pPr>
            <a:r>
              <a:rPr>
                <a:latin typeface="WenQuanYi Zen Hei"/>
              </a:rPr>
              <a:t>• 日常站会（Daily Standup）</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a:t>
            </a:r>
          </a:p>
          <a:p>
            <a:pPr>
              <a:spcAft>
                <a:spcPts val="400"/>
              </a:spcAft>
              <a:defRPr sz="1400">
                <a:latin typeface="WenQuanYi Zen Hei"/>
              </a:defRPr>
            </a:pPr>
            <a:r>
              <a:rPr>
                <a:latin typeface="WenQuanYi Zen Hei"/>
              </a:rPr>
              <a:t>• 系统架构师：1人（技术方案）</a:t>
            </a:r>
          </a:p>
          <a:p>
            <a:pPr>
              <a:spcAft>
                <a:spcPts val="400"/>
              </a:spcAft>
              <a:defRPr sz="1400">
                <a:latin typeface="WenQuanYi Zen Hei"/>
              </a:defRPr>
            </a:pPr>
            <a:r>
              <a:rPr>
                <a:latin typeface="WenQuanYi Zen Hei"/>
              </a:rPr>
              <a:t>• 前端工程师：2-3人</a:t>
            </a:r>
          </a:p>
          <a:p>
            <a:pPr>
              <a:spcAft>
                <a:spcPts val="400"/>
              </a:spcAft>
              <a:defRPr sz="1400">
                <a:latin typeface="WenQuanYi Zen Hei"/>
              </a:defRPr>
            </a:pPr>
            <a:r>
              <a:rPr>
                <a:latin typeface="WenQuanYi Zen Hei"/>
              </a:rPr>
              <a:t>• 后端工程师：3-4人</a:t>
            </a:r>
          </a:p>
          <a:p>
            <a:pPr>
              <a:spcAft>
                <a:spcPts val="400"/>
              </a:spcAft>
              <a:defRPr sz="1400">
                <a:latin typeface="WenQuanYi Zen Hei"/>
              </a:defRPr>
            </a:pPr>
            <a:r>
              <a:rPr>
                <a:latin typeface="WenQuanYi Zen Hei"/>
              </a:rPr>
              <a:t>• 测试工程师：2人</a:t>
            </a:r>
          </a:p>
          <a:p>
            <a:pPr>
              <a:spcAft>
                <a:spcPts val="400"/>
              </a:spcAft>
              <a:defRPr sz="1400">
                <a:latin typeface="WenQuanYi Zen Hei"/>
              </a:defRPr>
            </a:pPr>
            <a:r>
              <a:rPr>
                <a:latin typeface="WenQuanYi Zen Hei"/>
              </a:rPr>
              <a:t>• UI/UX设计师：1-2人</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a:t>
            </a:r>
          </a:p>
          <a:p>
            <a:pPr>
              <a:spcAft>
                <a:spcPts val="400"/>
              </a:spcAft>
              <a:defRPr sz="1400">
                <a:latin typeface="WenQuanYi Zen Hei"/>
              </a:defRPr>
            </a:pPr>
            <a:r>
              <a:rPr>
                <a:latin typeface="WenQuanYi Zen Hei"/>
              </a:rPr>
              <a:t>• 日常沟通：企业微信/钉钉</a:t>
            </a:r>
          </a:p>
          <a:p>
            <a:pPr>
              <a:spcAft>
                <a:spcPts val="400"/>
              </a:spcAft>
              <a:defRPr sz="1400">
                <a:latin typeface="WenQuanYi Zen Hei"/>
              </a:defRPr>
            </a:pPr>
            <a:r>
              <a:rPr>
                <a:latin typeface="WenQuanYi Zen Hei"/>
              </a:rPr>
              <a:t>• 文档管理：Confluence协同平台</a:t>
            </a:r>
          </a:p>
          <a:p>
            <a:pPr>
              <a:spcAft>
                <a:spcPts val="400"/>
              </a:spcAft>
              <a:defRPr sz="1400">
                <a:latin typeface="WenQuanYi Zen Hei"/>
              </a:defRPr>
            </a:pPr>
            <a:r>
              <a:rPr>
                <a:latin typeface="WenQuanYi Zen Hei"/>
              </a:rPr>
              <a:t>• 代码管理：Git版本控制</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a:t>
            </a:r>
          </a:p>
          <a:p>
            <a:pPr>
              <a:spcAft>
                <a:spcPts val="400"/>
              </a:spcAft>
              <a:defRPr sz="1400">
                <a:latin typeface="WenQuanYi Zen Hei"/>
              </a:defRPr>
            </a:pPr>
          </a:p>
          <a:p>
            <a:pPr>
              <a:spcAft>
                <a:spcPts val="400"/>
              </a:spcAft>
              <a:defRPr sz="1400">
                <a:latin typeface="WenQuanYi Zen Hei"/>
              </a:defRPr>
            </a:pPr>
            <a:r>
              <a:rPr>
                <a:latin typeface="WenQuanYi Zen Hei"/>
              </a:rPr>
              <a:t>已完成阶段：</a:t>
            </a:r>
          </a:p>
          <a:p>
            <a:pPr>
              <a:spcAft>
                <a:spcPts val="400"/>
              </a:spcAft>
              <a:defRPr sz="1400">
                <a:latin typeface="WenQuanYi Zen Hei"/>
              </a:defRPr>
            </a:pPr>
            <a:r>
              <a:rPr>
                <a:latin typeface="WenQuanYi Zen Hei"/>
              </a:rPr>
              <a:t>• 2023年4月 - 项目启动与立项</a:t>
            </a:r>
          </a:p>
          <a:p>
            <a:pPr>
              <a:spcAft>
                <a:spcPts val="400"/>
              </a:spcAft>
              <a:defRPr sz="1400">
                <a:latin typeface="WenQuanYi Zen Hei"/>
              </a:defRPr>
            </a:pPr>
            <a:r>
              <a:rPr>
                <a:latin typeface="WenQuanYi Zen Hei"/>
              </a:rPr>
              <a:t>• 2023年5月 - 需求分析与评审</a:t>
            </a:r>
          </a:p>
          <a:p>
            <a:pPr>
              <a:spcAft>
                <a:spcPts val="400"/>
              </a:spcAft>
              <a:defRPr sz="1400">
                <a:latin typeface="WenQuanYi Zen Hei"/>
              </a:defRPr>
            </a:pPr>
            <a:r>
              <a:rPr>
                <a:latin typeface="WenQuanYi Zen Hei"/>
              </a:rPr>
              <a:t>• 2023年6月 - 系统设计与架构评审</a:t>
            </a:r>
          </a:p>
          <a:p>
            <a:pPr>
              <a:spcAft>
                <a:spcPts val="400"/>
              </a:spcAft>
              <a:defRPr sz="1400">
                <a:latin typeface="WenQuanYi Zen Hei"/>
              </a:defRPr>
            </a:pPr>
            <a:r>
              <a:rPr>
                <a:latin typeface="WenQuanYi Zen Hei"/>
              </a:rPr>
              <a:t>• 2023年7-9月 - 开发实施阶段</a:t>
            </a:r>
          </a:p>
          <a:p>
            <a:pPr>
              <a:spcAft>
                <a:spcPts val="400"/>
              </a:spcAft>
              <a:defRPr sz="1400">
                <a:latin typeface="WenQuanYi Zen Hei"/>
              </a:defRPr>
            </a:pPr>
            <a:r>
              <a:rPr>
                <a:latin typeface="WenQuanYi Zen Hei"/>
              </a:rPr>
              <a:t>• 2023年10月 - 系统测试与bug修复</a:t>
            </a:r>
          </a:p>
          <a:p>
            <a:pPr>
              <a:spcAft>
                <a:spcPts val="400"/>
              </a:spcAft>
              <a:defRPr sz="1400">
                <a:latin typeface="WenQuanYi Zen Hei"/>
              </a:defRPr>
            </a:pPr>
          </a:p>
          <a:p>
            <a:pPr>
              <a:spcAft>
                <a:spcPts val="400"/>
              </a:spcAft>
              <a:defRPr sz="1400">
                <a:latin typeface="WenQuanYi Zen Hei"/>
              </a:defRPr>
            </a:pPr>
            <a:r>
              <a:rPr>
                <a:latin typeface="WenQuanYi Zen Hei"/>
              </a:rPr>
              <a:t>当前阶段（11月）：</a:t>
            </a:r>
          </a:p>
          <a:p>
            <a:pPr>
              <a:spcAft>
                <a:spcPts val="400"/>
              </a:spcAft>
              <a:defRPr sz="1400">
                <a:latin typeface="WenQuanYi Zen Hei"/>
              </a:defRPr>
            </a:pPr>
            <a:r>
              <a:rPr>
                <a:latin typeface="WenQuanYi Zen Hei"/>
              </a:rPr>
              <a:t>• 系统优化与性能调优</a:t>
            </a:r>
          </a:p>
          <a:p>
            <a:pPr>
              <a:spcAft>
                <a:spcPts val="400"/>
              </a:spcAft>
              <a:defRPr sz="1400">
                <a:latin typeface="WenQuanYi Zen Hei"/>
              </a:defRPr>
            </a:pPr>
            <a:r>
              <a:rPr>
                <a:latin typeface="WenQuanYi Zen Hei"/>
              </a:rPr>
              <a:t>• 用户培训与操作手册</a:t>
            </a:r>
          </a:p>
          <a:p>
            <a:pPr>
              <a:spcAft>
                <a:spcPts val="400"/>
              </a:spcAft>
              <a:defRPr sz="1400">
                <a:latin typeface="WenQuanYi Zen Hei"/>
              </a:defRPr>
            </a:pPr>
            <a:r>
              <a:rPr>
                <a:latin typeface="WenQuanYi Zen Hei"/>
              </a:rPr>
              <a:t>• 准备项目验收工作</a:t>
            </a:r>
          </a:p>
          <a:p>
            <a:pPr>
              <a:spcAft>
                <a:spcPts val="400"/>
              </a:spcAft>
              <a:defRPr sz="1400">
                <a:latin typeface="WenQuanYi Zen Hei"/>
              </a:defRPr>
            </a:pPr>
            <a:r>
              <a:rPr>
                <a:latin typeface="WenQuanYi Zen Hei"/>
              </a:rPr>
              <a:t>• 验收文档编制</a:t>
            </a:r>
          </a:p>
          <a:p>
            <a:pPr>
              <a:spcAft>
                <a:spcPts val="400"/>
              </a:spcAft>
              <a:defRPr sz="1400">
                <a:latin typeface="WenQuanYi Zen Hei"/>
              </a:defRPr>
            </a:pPr>
          </a:p>
          <a:p>
            <a:pPr>
              <a:spcAft>
                <a:spcPts val="400"/>
              </a:spcAft>
              <a:defRPr sz="1400">
                <a:latin typeface="WenQuanYi Zen Hei"/>
              </a:defRPr>
            </a:pPr>
            <a:r>
              <a:rPr>
                <a:latin typeface="WenQuanYi Zen Hei"/>
              </a:rPr>
              <a:t>下一阶段（12月）：</a:t>
            </a:r>
          </a:p>
          <a:p>
            <a:pPr>
              <a:spcAft>
                <a:spcPts val="400"/>
              </a:spcAft>
              <a:defRPr sz="1400">
                <a:latin typeface="WenQuanYi Zen Hei"/>
              </a:defRPr>
            </a:pPr>
            <a:r>
              <a:rPr>
                <a:latin typeface="WenQuanYi Zen Hei"/>
              </a:rPr>
              <a:t>• 正式验收与评审</a:t>
            </a:r>
          </a:p>
          <a:p>
            <a:pPr>
              <a:spcAft>
                <a:spcPts val="400"/>
              </a:spcAft>
              <a:defRPr sz="1400">
                <a:latin typeface="WenQuanYi Zen Hei"/>
              </a:defRPr>
            </a:pPr>
            <a:r>
              <a:rPr>
                <a:latin typeface="WenQuanYi Zen Hei"/>
              </a:rPr>
              <a:t>• 生产环境部署</a:t>
            </a:r>
          </a:p>
          <a:p>
            <a:pPr>
              <a:spcAft>
                <a:spcPts val="400"/>
              </a:spcAft>
              <a:defRPr sz="1400">
                <a:latin typeface="WenQuanYi Zen Hei"/>
              </a:defRPr>
            </a:pPr>
            <a:r>
              <a:rPr>
                <a:latin typeface="WenQuanYi Zen Hei"/>
              </a:rPr>
              <a:t>• 项目总结与归档</a:t>
            </a:r>
          </a:p>
          <a:p>
            <a:pPr>
              <a:spcAft>
                <a:spcPts val="400"/>
              </a:spcAft>
              <a:defRPr sz="1400">
                <a:latin typeface="WenQuanYi Zen Hei"/>
              </a:defRPr>
            </a:pPr>
            <a:r>
              <a:rPr>
                <a:latin typeface="WenQuanYi Zen Hei"/>
              </a:rPr>
              <a:t>• 进入运维保障期</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a:t>
            </a:r>
          </a:p>
          <a:p>
            <a:pPr>
              <a:spcAft>
                <a:spcPts val="400"/>
              </a:spcAft>
              <a:defRPr sz="1400">
                <a:latin typeface="WenQuanYi Zen Hei"/>
              </a:defRPr>
            </a:pPr>
          </a:p>
          <a:p>
            <a:pPr>
              <a:spcAft>
                <a:spcPts val="400"/>
              </a:spcAft>
              <a:defRPr sz="1400">
                <a:latin typeface="WenQuanYi Zen Hei"/>
              </a:defRPr>
            </a:pPr>
            <a:r>
              <a:rPr>
                <a:latin typeface="WenQuanYi Zen Hei"/>
              </a:rPr>
              <a:t>已完成阶段：</a:t>
            </a:r>
          </a:p>
          <a:p>
            <a:pPr>
              <a:spcAft>
                <a:spcPts val="400"/>
              </a:spcAft>
              <a:defRPr sz="1400">
                <a:latin typeface="WenQuanYi Zen Hei"/>
              </a:defRPr>
            </a:pPr>
            <a:r>
              <a:rPr>
                <a:latin typeface="WenQuanYi Zen Hei"/>
              </a:rPr>
              <a:t>• 2023年4月 - 项目启动与立项</a:t>
            </a:r>
          </a:p>
          <a:p>
            <a:pPr>
              <a:spcAft>
                <a:spcPts val="400"/>
              </a:spcAft>
              <a:defRPr sz="1400">
                <a:latin typeface="WenQuanYi Zen Hei"/>
              </a:defRPr>
            </a:pPr>
            <a:r>
              <a:rPr>
                <a:latin typeface="WenQuanYi Zen Hei"/>
              </a:rPr>
              <a:t>• 2023年5月 - 需求分析与评审</a:t>
            </a:r>
          </a:p>
          <a:p>
            <a:pPr>
              <a:spcAft>
                <a:spcPts val="400"/>
              </a:spcAft>
              <a:defRPr sz="1400">
                <a:latin typeface="WenQuanYi Zen Hei"/>
              </a:defRPr>
            </a:pPr>
            <a:r>
              <a:rPr>
                <a:latin typeface="WenQuanYi Zen Hei"/>
              </a:rPr>
              <a:t>• 2023年6月 - 系统设计与架构评审</a:t>
            </a:r>
          </a:p>
          <a:p>
            <a:pPr>
              <a:spcAft>
                <a:spcPts val="400"/>
              </a:spcAft>
              <a:defRPr sz="1400">
                <a:latin typeface="WenQuanYi Zen Hei"/>
              </a:defRPr>
            </a:pPr>
            <a:r>
              <a:rPr>
                <a:latin typeface="WenQuanYi Zen Hei"/>
              </a:rPr>
              <a:t>• 2023年7-9月 - 开发实施阶段</a:t>
            </a:r>
          </a:p>
          <a:p>
            <a:pPr>
              <a:spcAft>
                <a:spcPts val="400"/>
              </a:spcAft>
              <a:defRPr sz="1400">
                <a:latin typeface="WenQuanYi Zen Hei"/>
              </a:defRPr>
            </a:pPr>
            <a:r>
              <a:rPr>
                <a:latin typeface="WenQuanYi Zen Hei"/>
              </a:rPr>
              <a:t>• 2023年10月 - 系统测试与bug修复</a:t>
            </a:r>
          </a:p>
          <a:p>
            <a:pPr>
              <a:spcAft>
                <a:spcPts val="400"/>
              </a:spcAft>
              <a:defRPr sz="1400">
                <a:latin typeface="WenQuanYi Zen Hei"/>
              </a:defRPr>
            </a:pPr>
          </a:p>
          <a:p>
            <a:pPr>
              <a:spcAft>
                <a:spcPts val="400"/>
              </a:spcAft>
              <a:defRPr sz="1400">
                <a:latin typeface="WenQuanYi Zen Hei"/>
              </a:defRPr>
            </a:pPr>
            <a:r>
              <a:rPr>
                <a:latin typeface="WenQuanYi Zen Hei"/>
              </a:rPr>
              <a:t>当前阶段（11月）：</a:t>
            </a:r>
          </a:p>
          <a:p>
            <a:pPr>
              <a:spcAft>
                <a:spcPts val="400"/>
              </a:spcAft>
              <a:defRPr sz="1400">
                <a:latin typeface="WenQuanYi Zen Hei"/>
              </a:defRPr>
            </a:pPr>
            <a:r>
              <a:rPr>
                <a:latin typeface="WenQuanYi Zen Hei"/>
              </a:rPr>
              <a:t>• 系统优化与性能调优</a:t>
            </a:r>
          </a:p>
          <a:p>
            <a:pPr>
              <a:spcAft>
                <a:spcPts val="400"/>
              </a:spcAft>
              <a:defRPr sz="1400">
                <a:latin typeface="WenQuanYi Zen Hei"/>
              </a:defRPr>
            </a:pPr>
            <a:r>
              <a:rPr>
                <a:latin typeface="WenQuanYi Zen Hei"/>
              </a:rPr>
              <a:t>• 用户培训与操作手册</a:t>
            </a:r>
          </a:p>
          <a:p>
            <a:pPr>
              <a:spcAft>
                <a:spcPts val="400"/>
              </a:spcAft>
              <a:defRPr sz="1400">
                <a:latin typeface="WenQuanYi Zen Hei"/>
              </a:defRPr>
            </a:pPr>
            <a:r>
              <a:rPr>
                <a:latin typeface="WenQuanYi Zen Hei"/>
              </a:rPr>
              <a:t>• 准备项目验收工作</a:t>
            </a:r>
          </a:p>
          <a:p>
            <a:pPr>
              <a:spcAft>
                <a:spcPts val="400"/>
              </a:spcAft>
              <a:defRPr sz="1400">
                <a:latin typeface="WenQuanYi Zen Hei"/>
              </a:defRPr>
            </a:pPr>
            <a:r>
              <a:rPr>
                <a:latin typeface="WenQuanYi Zen Hei"/>
              </a:rPr>
              <a:t>• 验收文档编制</a:t>
            </a:r>
          </a:p>
          <a:p>
            <a:pPr>
              <a:spcAft>
                <a:spcPts val="400"/>
              </a:spcAft>
              <a:defRPr sz="1400">
                <a:latin typeface="WenQuanYi Zen Hei"/>
              </a:defRPr>
            </a:pPr>
          </a:p>
          <a:p>
            <a:pPr>
              <a:spcAft>
                <a:spcPts val="400"/>
              </a:spcAft>
              <a:defRPr sz="1400">
                <a:latin typeface="WenQuanYi Zen Hei"/>
              </a:defRPr>
            </a:pPr>
            <a:r>
              <a:rPr>
                <a:latin typeface="WenQuanYi Zen Hei"/>
              </a:rPr>
              <a:t>下一阶段（12月）：</a:t>
            </a:r>
          </a:p>
          <a:p>
            <a:pPr>
              <a:spcAft>
                <a:spcPts val="400"/>
              </a:spcAft>
              <a:defRPr sz="1400">
                <a:latin typeface="WenQuanYi Zen Hei"/>
              </a:defRPr>
            </a:pPr>
            <a:r>
              <a:rPr>
                <a:latin typeface="WenQuanYi Zen Hei"/>
              </a:rPr>
              <a:t>• 正式验收与评审</a:t>
            </a:r>
          </a:p>
          <a:p>
            <a:pPr>
              <a:spcAft>
                <a:spcPts val="400"/>
              </a:spcAft>
              <a:defRPr sz="1400">
                <a:latin typeface="WenQuanYi Zen Hei"/>
              </a:defRPr>
            </a:pPr>
            <a:r>
              <a:rPr>
                <a:latin typeface="WenQuanYi Zen Hei"/>
              </a:rPr>
              <a:t>• 生产环境部署</a:t>
            </a:r>
          </a:p>
          <a:p>
            <a:pPr>
              <a:spcAft>
                <a:spcPts val="400"/>
              </a:spcAft>
              <a:defRPr sz="1400">
                <a:latin typeface="WenQuanYi Zen Hei"/>
              </a:defRPr>
            </a:pPr>
            <a:r>
              <a:rPr>
                <a:latin typeface="WenQuanYi Zen Hei"/>
              </a:rPr>
              <a:t>• 项目总结与归档</a:t>
            </a:r>
          </a:p>
          <a:p>
            <a:pPr>
              <a:spcAft>
                <a:spcPts val="400"/>
              </a:spcAft>
              <a:defRPr sz="1400">
                <a:latin typeface="WenQuanYi Zen Hei"/>
              </a:defRPr>
            </a:pPr>
            <a:r>
              <a:rPr>
                <a:latin typeface="WenQuanYi Zen Hei"/>
              </a:rPr>
              <a:t>• 进入运维保障期</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a:t>
            </a:r>
          </a:p>
          <a:p>
            <a:pPr>
              <a:spcAft>
                <a:spcPts val="400"/>
              </a:spcAft>
              <a:defRPr sz="1400">
                <a:latin typeface="WenQuanYi Zen Hei"/>
              </a:defRPr>
            </a:pPr>
          </a:p>
          <a:p>
            <a:pPr>
              <a:spcAft>
                <a:spcPts val="400"/>
              </a:spcAft>
              <a:defRPr sz="1400">
                <a:latin typeface="WenQuanYi Zen Hei"/>
              </a:defRPr>
            </a:pPr>
            <a:r>
              <a:rPr>
                <a:latin typeface="WenQuanYi Zen Hei"/>
              </a:rPr>
              <a:t>需求与设计阶段：</a:t>
            </a:r>
          </a:p>
          <a:p>
            <a:pPr>
              <a:spcAft>
                <a:spcPts val="400"/>
              </a:spcAft>
              <a:defRPr sz="1400">
                <a:latin typeface="WenQuanYi Zen Hei"/>
              </a:defRPr>
            </a:pPr>
            <a:r>
              <a:rPr>
                <a:latin typeface="WenQuanYi Zen Hei"/>
              </a:rPr>
              <a:t>• 需求规格说明书（已完成）</a:t>
            </a:r>
          </a:p>
          <a:p>
            <a:pPr>
              <a:spcAft>
                <a:spcPts val="400"/>
              </a:spcAft>
              <a:defRPr sz="1400">
                <a:latin typeface="WenQuanYi Zen Hei"/>
              </a:defRPr>
            </a:pPr>
            <a:r>
              <a:rPr>
                <a:latin typeface="WenQuanYi Zen Hei"/>
              </a:rPr>
              <a:t>• 用户调研报告</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接口设计文档</a:t>
            </a:r>
          </a:p>
          <a:p>
            <a:pPr>
              <a:spcAft>
                <a:spcPts val="400"/>
              </a:spcAft>
              <a:defRPr sz="1400">
                <a:latin typeface="WenQuanYi Zen Hei"/>
              </a:defRPr>
            </a:pPr>
          </a:p>
          <a:p>
            <a:pPr>
              <a:spcAft>
                <a:spcPts val="400"/>
              </a:spcAft>
              <a:defRPr sz="1400">
                <a:latin typeface="WenQuanYi Zen Hei"/>
              </a:defRPr>
            </a:pPr>
            <a:r>
              <a:rPr>
                <a:latin typeface="WenQuanYi Zen Hei"/>
              </a:rPr>
              <a:t>开发与测试阶段：</a:t>
            </a:r>
          </a:p>
          <a:p>
            <a:pPr>
              <a:spcAft>
                <a:spcPts val="400"/>
              </a:spcAft>
              <a:defRPr sz="1400">
                <a:latin typeface="WenQuanYi Zen Hei"/>
              </a:defRPr>
            </a:pPr>
            <a:r>
              <a:rPr>
                <a:latin typeface="WenQuanYi Zen Hei"/>
              </a:rPr>
              <a:t>• 完整源代码及注释</a:t>
            </a:r>
          </a:p>
          <a:p>
            <a:pPr>
              <a:spcAft>
                <a:spcPts val="400"/>
              </a:spcAft>
              <a:defRPr sz="1400">
                <a:latin typeface="WenQuanYi Zen Hei"/>
              </a:defRPr>
            </a:pPr>
            <a:r>
              <a:rPr>
                <a:latin typeface="WenQuanYi Zen Hei"/>
              </a:rPr>
              <a:t>• 单元测试报告</a:t>
            </a:r>
          </a:p>
          <a:p>
            <a:pPr>
              <a:spcAft>
                <a:spcPts val="400"/>
              </a:spcAft>
              <a:defRPr sz="1400">
                <a:latin typeface="WenQuanYi Zen Hei"/>
              </a:defRPr>
            </a:pPr>
            <a:r>
              <a:rPr>
                <a:latin typeface="WenQuanYi Zen Hei"/>
              </a:rPr>
              <a:t>• 集成测试报告</a:t>
            </a:r>
          </a:p>
          <a:p>
            <a:pPr>
              <a:spcAft>
                <a:spcPts val="400"/>
              </a:spcAft>
              <a:defRPr sz="1400">
                <a:latin typeface="WenQuanYi Zen Hei"/>
              </a:defRPr>
            </a:pPr>
            <a:r>
              <a:rPr>
                <a:latin typeface="WenQuanYi Zen Hei"/>
              </a:rPr>
              <a:t>• 性能测试报告</a:t>
            </a:r>
          </a:p>
          <a:p>
            <a:pPr>
              <a:spcAft>
                <a:spcPts val="400"/>
              </a:spcAft>
              <a:defRPr sz="1400">
                <a:latin typeface="WenQuanYi Zen Hei"/>
              </a:defRPr>
            </a:pPr>
            <a:r>
              <a:rPr>
                <a:latin typeface="WenQuanYi Zen Hei"/>
              </a:rPr>
              <a:t>• Bug修复记录</a:t>
            </a:r>
          </a:p>
          <a:p>
            <a:pPr>
              <a:spcAft>
                <a:spcPts val="400"/>
              </a:spcAft>
              <a:defRPr sz="1400">
                <a:latin typeface="WenQuanYi Zen Hei"/>
              </a:defRPr>
            </a:pPr>
          </a:p>
          <a:p>
            <a:pPr>
              <a:spcAft>
                <a:spcPts val="400"/>
              </a:spcAft>
              <a:defRPr sz="1400">
                <a:latin typeface="WenQuanYi Zen Hei"/>
              </a:defRPr>
            </a:pPr>
            <a:r>
              <a:rPr>
                <a:latin typeface="WenQuanYi Zen Hei"/>
              </a:rPr>
              <a:t>交付阶段：</a:t>
            </a:r>
          </a:p>
          <a:p>
            <a:pPr>
              <a:spcAft>
                <a:spcPts val="400"/>
              </a:spcAft>
              <a:defRPr sz="1400">
                <a:latin typeface="WenQuanYi Zen Hei"/>
              </a:defRPr>
            </a:pPr>
            <a:r>
              <a:rPr>
                <a:latin typeface="WenQuanYi Zen Hei"/>
              </a:rPr>
              <a:t>• 系统部署文档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培训材料与视频</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a:t>
            </a:r>
          </a:p>
          <a:p>
            <a:pPr>
              <a:spcAft>
                <a:spcPts val="400"/>
              </a:spcAft>
              <a:defRPr sz="1400">
                <a:latin typeface="WenQuanYi Zen Hei"/>
              </a:defRPr>
            </a:pPr>
          </a:p>
          <a:p>
            <a:pPr>
              <a:spcAft>
                <a:spcPts val="400"/>
              </a:spcAft>
              <a:defRPr sz="1400">
                <a:latin typeface="WenQuanYi Zen Hei"/>
              </a:defRPr>
            </a:pPr>
            <a:r>
              <a:rPr>
                <a:latin typeface="WenQuanYi Zen Hei"/>
              </a:rPr>
              <a:t>需求与设计阶段：</a:t>
            </a:r>
          </a:p>
          <a:p>
            <a:pPr>
              <a:spcAft>
                <a:spcPts val="400"/>
              </a:spcAft>
              <a:defRPr sz="1400">
                <a:latin typeface="WenQuanYi Zen Hei"/>
              </a:defRPr>
            </a:pPr>
            <a:r>
              <a:rPr>
                <a:latin typeface="WenQuanYi Zen Hei"/>
              </a:rPr>
              <a:t>• 需求规格说明书（已完成）</a:t>
            </a:r>
          </a:p>
          <a:p>
            <a:pPr>
              <a:spcAft>
                <a:spcPts val="400"/>
              </a:spcAft>
              <a:defRPr sz="1400">
                <a:latin typeface="WenQuanYi Zen Hei"/>
              </a:defRPr>
            </a:pPr>
            <a:r>
              <a:rPr>
                <a:latin typeface="WenQuanYi Zen Hei"/>
              </a:rPr>
              <a:t>• 用户调研报告</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接口设计文档</a:t>
            </a:r>
          </a:p>
          <a:p>
            <a:pPr>
              <a:spcAft>
                <a:spcPts val="400"/>
              </a:spcAft>
              <a:defRPr sz="1400">
                <a:latin typeface="WenQuanYi Zen Hei"/>
              </a:defRPr>
            </a:pPr>
          </a:p>
          <a:p>
            <a:pPr>
              <a:spcAft>
                <a:spcPts val="400"/>
              </a:spcAft>
              <a:defRPr sz="1400">
                <a:latin typeface="WenQuanYi Zen Hei"/>
              </a:defRPr>
            </a:pPr>
            <a:r>
              <a:rPr>
                <a:latin typeface="WenQuanYi Zen Hei"/>
              </a:rPr>
              <a:t>开发与测试阶段：</a:t>
            </a:r>
          </a:p>
          <a:p>
            <a:pPr>
              <a:spcAft>
                <a:spcPts val="400"/>
              </a:spcAft>
              <a:defRPr sz="1400">
                <a:latin typeface="WenQuanYi Zen Hei"/>
              </a:defRPr>
            </a:pPr>
            <a:r>
              <a:rPr>
                <a:latin typeface="WenQuanYi Zen Hei"/>
              </a:rPr>
              <a:t>• 完整源代码及注释</a:t>
            </a:r>
          </a:p>
          <a:p>
            <a:pPr>
              <a:spcAft>
                <a:spcPts val="400"/>
              </a:spcAft>
              <a:defRPr sz="1400">
                <a:latin typeface="WenQuanYi Zen Hei"/>
              </a:defRPr>
            </a:pPr>
            <a:r>
              <a:rPr>
                <a:latin typeface="WenQuanYi Zen Hei"/>
              </a:rPr>
              <a:t>• 单元测试报告</a:t>
            </a:r>
          </a:p>
          <a:p>
            <a:pPr>
              <a:spcAft>
                <a:spcPts val="400"/>
              </a:spcAft>
              <a:defRPr sz="1400">
                <a:latin typeface="WenQuanYi Zen Hei"/>
              </a:defRPr>
            </a:pPr>
            <a:r>
              <a:rPr>
                <a:latin typeface="WenQuanYi Zen Hei"/>
              </a:rPr>
              <a:t>• 集成测试报告</a:t>
            </a:r>
          </a:p>
          <a:p>
            <a:pPr>
              <a:spcAft>
                <a:spcPts val="400"/>
              </a:spcAft>
              <a:defRPr sz="1400">
                <a:latin typeface="WenQuanYi Zen Hei"/>
              </a:defRPr>
            </a:pPr>
            <a:r>
              <a:rPr>
                <a:latin typeface="WenQuanYi Zen Hei"/>
              </a:rPr>
              <a:t>• 性能测试报告</a:t>
            </a:r>
          </a:p>
          <a:p>
            <a:pPr>
              <a:spcAft>
                <a:spcPts val="400"/>
              </a:spcAft>
              <a:defRPr sz="1400">
                <a:latin typeface="WenQuanYi Zen Hei"/>
              </a:defRPr>
            </a:pPr>
            <a:r>
              <a:rPr>
                <a:latin typeface="WenQuanYi Zen Hei"/>
              </a:rPr>
              <a:t>• Bug修复记录</a:t>
            </a:r>
          </a:p>
          <a:p>
            <a:pPr>
              <a:spcAft>
                <a:spcPts val="400"/>
              </a:spcAft>
              <a:defRPr sz="1400">
                <a:latin typeface="WenQuanYi Zen Hei"/>
              </a:defRPr>
            </a:pPr>
          </a:p>
          <a:p>
            <a:pPr>
              <a:spcAft>
                <a:spcPts val="400"/>
              </a:spcAft>
              <a:defRPr sz="1400">
                <a:latin typeface="WenQuanYi Zen Hei"/>
              </a:defRPr>
            </a:pPr>
            <a:r>
              <a:rPr>
                <a:latin typeface="WenQuanYi Zen Hei"/>
              </a:rPr>
              <a:t>交付阶段：</a:t>
            </a:r>
          </a:p>
          <a:p>
            <a:pPr>
              <a:spcAft>
                <a:spcPts val="400"/>
              </a:spcAft>
              <a:defRPr sz="1400">
                <a:latin typeface="WenQuanYi Zen Hei"/>
              </a:defRPr>
            </a:pPr>
            <a:r>
              <a:rPr>
                <a:latin typeface="WenQuanYi Zen Hei"/>
              </a:rPr>
              <a:t>• 系统部署文档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培训材料与视频</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完整的系统源代码（含注释）</a:t>
            </a:r>
          </a:p>
          <a:p>
            <a:pPr>
              <a:spcAft>
                <a:spcPts val="400"/>
              </a:spcAft>
              <a:defRPr sz="1400">
                <a:latin typeface="WenQuanYi Zen Hei"/>
              </a:defRPr>
            </a:pPr>
            <a:r>
              <a:rPr>
                <a:latin typeface="WenQuanYi Zen Hei"/>
              </a:rPr>
              <a:t>• 系统安装部署包</a:t>
            </a:r>
          </a:p>
          <a:p>
            <a:pPr>
              <a:spcAft>
                <a:spcPts val="400"/>
              </a:spcAft>
              <a:defRPr sz="1400">
                <a:latin typeface="WenQuanYi Zen Hei"/>
              </a:defRPr>
            </a:pPr>
            <a:r>
              <a:rPr>
                <a:latin typeface="WenQuanYi Zen Hei"/>
              </a:rPr>
              <a:t>• 数据库脚本（DDL + DML）</a:t>
            </a:r>
          </a:p>
          <a:p>
            <a:pPr>
              <a:spcAft>
                <a:spcPts val="400"/>
              </a:spcAft>
              <a:defRPr sz="1400">
                <a:latin typeface="WenQuanYi Zen Hei"/>
              </a:defRPr>
            </a:pPr>
            <a:r>
              <a:rPr>
                <a:latin typeface="WenQuanYi Zen Hei"/>
              </a:rPr>
              <a:t>• 系统配置文件模板</a:t>
            </a:r>
          </a:p>
          <a:p>
            <a:pPr>
              <a:spcAft>
                <a:spcPts val="400"/>
              </a:spcAft>
              <a:defRPr sz="1400">
                <a:latin typeface="WenQuanYi Zen Hei"/>
              </a:defRPr>
            </a:pPr>
            <a:r>
              <a:rPr>
                <a:latin typeface="WenQuanYi Zen Hei"/>
              </a:rPr>
              <a:t>• 第三方组件清单及授权</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a:t>
            </a:r>
          </a:p>
          <a:p>
            <a:pPr>
              <a:spcAft>
                <a:spcPts val="400"/>
              </a:spcAft>
              <a:defRPr sz="1400">
                <a:latin typeface="WenQuanYi Zen Hei"/>
              </a:defRPr>
            </a:pPr>
            <a:r>
              <a:rPr>
                <a:latin typeface="WenQuanYi Zen Hei"/>
              </a:rPr>
              <a:t>• 系统设计文档（架构+详细设计）</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应急预案文档</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培训交付物</a:t>
            </a:r>
          </a:p>
          <a:p>
            <a:pPr>
              <a:spcAft>
                <a:spcPts val="400"/>
              </a:spcAft>
              <a:defRPr sz="1400">
                <a:latin typeface="WenQuanYi Zen Hei"/>
              </a:defRPr>
            </a:pPr>
            <a:r>
              <a:rPr>
                <a:latin typeface="WenQuanYi Zen Hei"/>
              </a:rPr>
              <a:t>• 管理员培训PPT</a:t>
            </a:r>
          </a:p>
          <a:p>
            <a:pPr>
              <a:spcAft>
                <a:spcPts val="400"/>
              </a:spcAft>
              <a:defRPr sz="1400">
                <a:latin typeface="WenQuanYi Zen Hei"/>
              </a:defRPr>
            </a:pPr>
            <a:r>
              <a:rPr>
                <a:latin typeface="WenQuanYi Zen Hei"/>
              </a:rPr>
              <a:t>• 用户操作培训PPT</a:t>
            </a:r>
          </a:p>
          <a:p>
            <a:pPr>
              <a:spcAft>
                <a:spcPts val="400"/>
              </a:spcAft>
              <a:defRPr sz="1400">
                <a:latin typeface="WenQuanYi Zen Hei"/>
              </a:defRPr>
            </a:pPr>
            <a:r>
              <a:rPr>
                <a:latin typeface="WenQuanYi Zen Hei"/>
              </a:rPr>
              <a:t>• 培训视频录制</a:t>
            </a:r>
          </a:p>
          <a:p>
            <a:pPr>
              <a:spcAft>
                <a:spcPts val="400"/>
              </a:spcAft>
              <a:defRPr sz="1400">
                <a:latin typeface="WenQuanYi Zen Hei"/>
              </a:defRPr>
            </a:pPr>
            <a:r>
              <a:rPr>
                <a:latin typeface="WenQuanYi Zen Hei"/>
              </a:rPr>
              <a:t>• 常见问题解答（FAQ）</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11274552" cy="64008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11274552" cy="53035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完整的系统源代码（含注释）</a:t>
            </a:r>
          </a:p>
          <a:p>
            <a:pPr>
              <a:spcAft>
                <a:spcPts val="400"/>
              </a:spcAft>
              <a:defRPr sz="1400">
                <a:latin typeface="WenQuanYi Zen Hei"/>
              </a:defRPr>
            </a:pPr>
            <a:r>
              <a:rPr>
                <a:latin typeface="WenQuanYi Zen Hei"/>
              </a:rPr>
              <a:t>• 系统安装部署包</a:t>
            </a:r>
          </a:p>
          <a:p>
            <a:pPr>
              <a:spcAft>
                <a:spcPts val="400"/>
              </a:spcAft>
              <a:defRPr sz="1400">
                <a:latin typeface="WenQuanYi Zen Hei"/>
              </a:defRPr>
            </a:pPr>
            <a:r>
              <a:rPr>
                <a:latin typeface="WenQuanYi Zen Hei"/>
              </a:rPr>
              <a:t>• 数据库脚本（DDL + DML）</a:t>
            </a:r>
          </a:p>
          <a:p>
            <a:pPr>
              <a:spcAft>
                <a:spcPts val="400"/>
              </a:spcAft>
              <a:defRPr sz="1400">
                <a:latin typeface="WenQuanYi Zen Hei"/>
              </a:defRPr>
            </a:pPr>
            <a:r>
              <a:rPr>
                <a:latin typeface="WenQuanYi Zen Hei"/>
              </a:rPr>
              <a:t>• 系统配置文件模板</a:t>
            </a:r>
          </a:p>
          <a:p>
            <a:pPr>
              <a:spcAft>
                <a:spcPts val="400"/>
              </a:spcAft>
              <a:defRPr sz="1400">
                <a:latin typeface="WenQuanYi Zen Hei"/>
              </a:defRPr>
            </a:pPr>
            <a:r>
              <a:rPr>
                <a:latin typeface="WenQuanYi Zen Hei"/>
              </a:rPr>
              <a:t>• 第三方组件清单及授权</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a:t>
            </a:r>
          </a:p>
          <a:p>
            <a:pPr>
              <a:spcAft>
                <a:spcPts val="400"/>
              </a:spcAft>
              <a:defRPr sz="1400">
                <a:latin typeface="WenQuanYi Zen Hei"/>
              </a:defRPr>
            </a:pPr>
            <a:r>
              <a:rPr>
                <a:latin typeface="WenQuanYi Zen Hei"/>
              </a:rPr>
              <a:t>• 系统设计文档（架构+详细设计）</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应急预案文档</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培训交付物</a:t>
            </a:r>
          </a:p>
          <a:p>
            <a:pPr>
              <a:spcAft>
                <a:spcPts val="400"/>
              </a:spcAft>
              <a:defRPr sz="1400">
                <a:latin typeface="WenQuanYi Zen Hei"/>
              </a:defRPr>
            </a:pPr>
            <a:r>
              <a:rPr>
                <a:latin typeface="WenQuanYi Zen Hei"/>
              </a:rPr>
              <a:t>• 管理员培训PPT</a:t>
            </a:r>
          </a:p>
          <a:p>
            <a:pPr>
              <a:spcAft>
                <a:spcPts val="400"/>
              </a:spcAft>
              <a:defRPr sz="1400">
                <a:latin typeface="WenQuanYi Zen Hei"/>
              </a:defRPr>
            </a:pPr>
            <a:r>
              <a:rPr>
                <a:latin typeface="WenQuanYi Zen Hei"/>
              </a:rPr>
              <a:t>• 用户操作培训PPT</a:t>
            </a:r>
          </a:p>
          <a:p>
            <a:pPr>
              <a:spcAft>
                <a:spcPts val="400"/>
              </a:spcAft>
              <a:defRPr sz="1400">
                <a:latin typeface="WenQuanYi Zen Hei"/>
              </a:defRPr>
            </a:pPr>
            <a:r>
              <a:rPr>
                <a:latin typeface="WenQuanYi Zen Hei"/>
              </a:rPr>
              <a:t>• 培训视频录制</a:t>
            </a:r>
          </a:p>
          <a:p>
            <a:pPr>
              <a:spcAft>
                <a:spcPts val="400"/>
              </a:spcAft>
              <a:defRPr sz="1400">
                <a:latin typeface="WenQuanYi Zen Hei"/>
              </a:defRPr>
            </a:pPr>
            <a:r>
              <a:rPr>
                <a:latin typeface="WenQuanYi Zen Hei"/>
              </a:rPr>
              <a:t>• 常见问题解答（FAQ）</a:t>
            </a:r>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